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8" r:id="rId2"/>
    <p:sldId id="285" r:id="rId3"/>
    <p:sldId id="279" r:id="rId4"/>
    <p:sldId id="259" r:id="rId5"/>
    <p:sldId id="261" r:id="rId6"/>
    <p:sldId id="266" r:id="rId7"/>
    <p:sldId id="262" r:id="rId8"/>
    <p:sldId id="264" r:id="rId9"/>
    <p:sldId id="280" r:id="rId10"/>
    <p:sldId id="281" r:id="rId11"/>
    <p:sldId id="282" r:id="rId12"/>
    <p:sldId id="284" r:id="rId13"/>
    <p:sldId id="283" r:id="rId14"/>
    <p:sldId id="265" r:id="rId15"/>
    <p:sldId id="263" r:id="rId16"/>
    <p:sldId id="267" r:id="rId17"/>
    <p:sldId id="268" r:id="rId18"/>
    <p:sldId id="269" r:id="rId19"/>
    <p:sldId id="272" r:id="rId20"/>
    <p:sldId id="274" r:id="rId21"/>
    <p:sldId id="273" r:id="rId22"/>
    <p:sldId id="275" r:id="rId23"/>
    <p:sldId id="276" r:id="rId24"/>
    <p:sldId id="286" r:id="rId25"/>
    <p:sldId id="278" r:id="rId26"/>
    <p:sldId id="277" r:id="rId27"/>
    <p:sldId id="260" r:id="rId28"/>
    <p:sldId id="271"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C-PhyGang" initials="S" lastIdx="5" clrIdx="0">
    <p:extLst>
      <p:ext uri="{19B8F6BF-5375-455C-9EA6-DF929625EA0E}">
        <p15:presenceInfo xmlns:p15="http://schemas.microsoft.com/office/powerpoint/2012/main" userId="SIC-PhyG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6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0T11:44:56.204" idx="2">
    <p:pos x="7669" y="689"/>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0DB63-CF73-4B2F-954A-E1B697A14F28}" type="datetimeFigureOut">
              <a:rPr lang="de-CH" smtClean="0"/>
              <a:t>08.12.2021</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D5A3A-C332-44B6-A70E-3F76630F593E}" type="slidenum">
              <a:rPr lang="de-CH" smtClean="0"/>
              <a:t>‹Nr.›</a:t>
            </a:fld>
            <a:endParaRPr lang="de-CH"/>
          </a:p>
        </p:txBody>
      </p:sp>
    </p:spTree>
    <p:extLst>
      <p:ext uri="{BB962C8B-B14F-4D97-AF65-F5344CB8AC3E}">
        <p14:creationId xmlns:p14="http://schemas.microsoft.com/office/powerpoint/2010/main" val="149571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58DE0-D862-4139-9CAF-5C528D4BEE2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F9FB9535-ECFB-414F-ACF4-E0562690A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AD856119-FDB8-4B3B-BC3E-0748C6DF0AFD}"/>
              </a:ext>
            </a:extLst>
          </p:cNvPr>
          <p:cNvSpPr>
            <a:spLocks noGrp="1"/>
          </p:cNvSpPr>
          <p:nvPr>
            <p:ph type="dt" sz="half" idx="10"/>
          </p:nvPr>
        </p:nvSpPr>
        <p:spPr/>
        <p:txBody>
          <a:bodyPr/>
          <a:lstStyle/>
          <a:p>
            <a:fld id="{04025A64-CF5E-455C-B759-F6020CD251B9}" type="datetime1">
              <a:rPr lang="de-CH" smtClean="0"/>
              <a:t>08.12.2021</a:t>
            </a:fld>
            <a:endParaRPr lang="de-CH"/>
          </a:p>
        </p:txBody>
      </p:sp>
      <p:sp>
        <p:nvSpPr>
          <p:cNvPr id="5" name="Fußzeilenplatzhalter 4">
            <a:extLst>
              <a:ext uri="{FF2B5EF4-FFF2-40B4-BE49-F238E27FC236}">
                <a16:creationId xmlns:a16="http://schemas.microsoft.com/office/drawing/2014/main" id="{AA9A692C-2EA9-44AE-B382-FE8030817D2F}"/>
              </a:ext>
            </a:extLst>
          </p:cNvPr>
          <p:cNvSpPr>
            <a:spLocks noGrp="1"/>
          </p:cNvSpPr>
          <p:nvPr>
            <p:ph type="ftr" sz="quarter" idx="11"/>
          </p:nvPr>
        </p:nvSpPr>
        <p:spPr/>
        <p:txBody>
          <a:bodyPr/>
          <a:lstStyle/>
          <a:p>
            <a:r>
              <a:rPr lang="en-US"/>
              <a:t>Andreas Alt / Sportclinic Sihlcity / 2021</a:t>
            </a:r>
            <a:endParaRPr lang="de-CH"/>
          </a:p>
        </p:txBody>
      </p:sp>
      <p:sp>
        <p:nvSpPr>
          <p:cNvPr id="6" name="Foliennummernplatzhalter 5">
            <a:extLst>
              <a:ext uri="{FF2B5EF4-FFF2-40B4-BE49-F238E27FC236}">
                <a16:creationId xmlns:a16="http://schemas.microsoft.com/office/drawing/2014/main" id="{57CAB750-B940-41BA-8B57-17AAA6F4EE78}"/>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75995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AEB09-5CFE-48C9-B88D-07E93FF70D52}"/>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89568883-D3D7-427C-BB27-3EAC91D2ED4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B89216C-3EED-4270-A336-AD132CAF4FC7}"/>
              </a:ext>
            </a:extLst>
          </p:cNvPr>
          <p:cNvSpPr>
            <a:spLocks noGrp="1"/>
          </p:cNvSpPr>
          <p:nvPr>
            <p:ph type="dt" sz="half" idx="10"/>
          </p:nvPr>
        </p:nvSpPr>
        <p:spPr/>
        <p:txBody>
          <a:bodyPr/>
          <a:lstStyle/>
          <a:p>
            <a:fld id="{C96611C4-6D8A-4567-AF30-270B9E2A383A}" type="datetime1">
              <a:rPr lang="de-CH" smtClean="0"/>
              <a:t>08.12.2021</a:t>
            </a:fld>
            <a:endParaRPr lang="de-CH"/>
          </a:p>
        </p:txBody>
      </p:sp>
      <p:sp>
        <p:nvSpPr>
          <p:cNvPr id="5" name="Fußzeilenplatzhalter 4">
            <a:extLst>
              <a:ext uri="{FF2B5EF4-FFF2-40B4-BE49-F238E27FC236}">
                <a16:creationId xmlns:a16="http://schemas.microsoft.com/office/drawing/2014/main" id="{9F13C5C8-7193-461F-98AD-7F085B74B0A3}"/>
              </a:ext>
            </a:extLst>
          </p:cNvPr>
          <p:cNvSpPr>
            <a:spLocks noGrp="1"/>
          </p:cNvSpPr>
          <p:nvPr>
            <p:ph type="ftr" sz="quarter" idx="11"/>
          </p:nvPr>
        </p:nvSpPr>
        <p:spPr/>
        <p:txBody>
          <a:bodyPr/>
          <a:lstStyle/>
          <a:p>
            <a:r>
              <a:rPr lang="en-US"/>
              <a:t>Andreas Alt / Sportclinic Sihlcity / 2021</a:t>
            </a:r>
            <a:endParaRPr lang="de-CH"/>
          </a:p>
        </p:txBody>
      </p:sp>
      <p:sp>
        <p:nvSpPr>
          <p:cNvPr id="6" name="Foliennummernplatzhalter 5">
            <a:extLst>
              <a:ext uri="{FF2B5EF4-FFF2-40B4-BE49-F238E27FC236}">
                <a16:creationId xmlns:a16="http://schemas.microsoft.com/office/drawing/2014/main" id="{47B9C5DC-B86A-4FC8-96CB-78E060091417}"/>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419450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0617E34-4A28-484C-A50F-E12642A7355C}"/>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F620272B-EF2D-4970-9284-0286722703F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77A0BC9-F435-44BE-8902-54FC40E41B4A}"/>
              </a:ext>
            </a:extLst>
          </p:cNvPr>
          <p:cNvSpPr>
            <a:spLocks noGrp="1"/>
          </p:cNvSpPr>
          <p:nvPr>
            <p:ph type="dt" sz="half" idx="10"/>
          </p:nvPr>
        </p:nvSpPr>
        <p:spPr/>
        <p:txBody>
          <a:bodyPr/>
          <a:lstStyle/>
          <a:p>
            <a:fld id="{209AAB79-B54F-42DE-83C7-C9E87B4DFF47}" type="datetime1">
              <a:rPr lang="de-CH" smtClean="0"/>
              <a:t>08.12.2021</a:t>
            </a:fld>
            <a:endParaRPr lang="de-CH"/>
          </a:p>
        </p:txBody>
      </p:sp>
      <p:sp>
        <p:nvSpPr>
          <p:cNvPr id="5" name="Fußzeilenplatzhalter 4">
            <a:extLst>
              <a:ext uri="{FF2B5EF4-FFF2-40B4-BE49-F238E27FC236}">
                <a16:creationId xmlns:a16="http://schemas.microsoft.com/office/drawing/2014/main" id="{8C85C219-84BC-40C3-AE5C-BEC96A935531}"/>
              </a:ext>
            </a:extLst>
          </p:cNvPr>
          <p:cNvSpPr>
            <a:spLocks noGrp="1"/>
          </p:cNvSpPr>
          <p:nvPr>
            <p:ph type="ftr" sz="quarter" idx="11"/>
          </p:nvPr>
        </p:nvSpPr>
        <p:spPr/>
        <p:txBody>
          <a:bodyPr/>
          <a:lstStyle/>
          <a:p>
            <a:r>
              <a:rPr lang="en-US"/>
              <a:t>Andreas Alt / Sportclinic Sihlcity / 2021</a:t>
            </a:r>
            <a:endParaRPr lang="de-CH"/>
          </a:p>
        </p:txBody>
      </p:sp>
      <p:sp>
        <p:nvSpPr>
          <p:cNvPr id="6" name="Foliennummernplatzhalter 5">
            <a:extLst>
              <a:ext uri="{FF2B5EF4-FFF2-40B4-BE49-F238E27FC236}">
                <a16:creationId xmlns:a16="http://schemas.microsoft.com/office/drawing/2014/main" id="{514EC612-8872-4AE4-B516-152C910FFDFD}"/>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92978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D64C4-1790-4860-BFB0-E6E884DAD3FF}"/>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3F4DA2E-563A-480A-A841-0180CDB08F6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88AF8B4-BBC3-4C88-81C1-CD831BE95DB1}"/>
              </a:ext>
            </a:extLst>
          </p:cNvPr>
          <p:cNvSpPr>
            <a:spLocks noGrp="1"/>
          </p:cNvSpPr>
          <p:nvPr>
            <p:ph type="dt" sz="half" idx="10"/>
          </p:nvPr>
        </p:nvSpPr>
        <p:spPr/>
        <p:txBody>
          <a:bodyPr/>
          <a:lstStyle/>
          <a:p>
            <a:fld id="{3FEACA38-B764-497E-AE5E-D22CE0FED40D}" type="datetime1">
              <a:rPr lang="de-CH" smtClean="0"/>
              <a:t>08.12.2021</a:t>
            </a:fld>
            <a:endParaRPr lang="de-CH"/>
          </a:p>
        </p:txBody>
      </p:sp>
      <p:sp>
        <p:nvSpPr>
          <p:cNvPr id="5" name="Fußzeilenplatzhalter 4">
            <a:extLst>
              <a:ext uri="{FF2B5EF4-FFF2-40B4-BE49-F238E27FC236}">
                <a16:creationId xmlns:a16="http://schemas.microsoft.com/office/drawing/2014/main" id="{4D679CE0-1078-4D5B-801D-503921291228}"/>
              </a:ext>
            </a:extLst>
          </p:cNvPr>
          <p:cNvSpPr>
            <a:spLocks noGrp="1"/>
          </p:cNvSpPr>
          <p:nvPr>
            <p:ph type="ftr" sz="quarter" idx="11"/>
          </p:nvPr>
        </p:nvSpPr>
        <p:spPr/>
        <p:txBody>
          <a:bodyPr/>
          <a:lstStyle/>
          <a:p>
            <a:r>
              <a:rPr lang="en-US"/>
              <a:t>Andreas Alt / Sportclinic Sihlcity / 2021</a:t>
            </a:r>
            <a:endParaRPr lang="de-CH"/>
          </a:p>
        </p:txBody>
      </p:sp>
      <p:sp>
        <p:nvSpPr>
          <p:cNvPr id="6" name="Foliennummernplatzhalter 5">
            <a:extLst>
              <a:ext uri="{FF2B5EF4-FFF2-40B4-BE49-F238E27FC236}">
                <a16:creationId xmlns:a16="http://schemas.microsoft.com/office/drawing/2014/main" id="{7183FFD9-C5C7-42D0-8544-8A0FE0174353}"/>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115352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6D15D-D3CF-4ED0-9247-DADB19A722D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E9DBF876-F7A5-49DC-B53E-0345BBC0E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F2C8DFF-CF52-49E4-AC52-2C275CB0AC8C}"/>
              </a:ext>
            </a:extLst>
          </p:cNvPr>
          <p:cNvSpPr>
            <a:spLocks noGrp="1"/>
          </p:cNvSpPr>
          <p:nvPr>
            <p:ph type="dt" sz="half" idx="10"/>
          </p:nvPr>
        </p:nvSpPr>
        <p:spPr/>
        <p:txBody>
          <a:bodyPr/>
          <a:lstStyle/>
          <a:p>
            <a:fld id="{1A6DF08B-214A-4389-9F0C-C6D7DE482AE2}" type="datetime1">
              <a:rPr lang="de-CH" smtClean="0"/>
              <a:t>08.12.2021</a:t>
            </a:fld>
            <a:endParaRPr lang="de-CH"/>
          </a:p>
        </p:txBody>
      </p:sp>
      <p:sp>
        <p:nvSpPr>
          <p:cNvPr id="5" name="Fußzeilenplatzhalter 4">
            <a:extLst>
              <a:ext uri="{FF2B5EF4-FFF2-40B4-BE49-F238E27FC236}">
                <a16:creationId xmlns:a16="http://schemas.microsoft.com/office/drawing/2014/main" id="{C212FB26-18E9-4C8F-85FB-31B37207593D}"/>
              </a:ext>
            </a:extLst>
          </p:cNvPr>
          <p:cNvSpPr>
            <a:spLocks noGrp="1"/>
          </p:cNvSpPr>
          <p:nvPr>
            <p:ph type="ftr" sz="quarter" idx="11"/>
          </p:nvPr>
        </p:nvSpPr>
        <p:spPr/>
        <p:txBody>
          <a:bodyPr/>
          <a:lstStyle/>
          <a:p>
            <a:r>
              <a:rPr lang="en-US"/>
              <a:t>Andreas Alt / Sportclinic Sihlcity / 2021</a:t>
            </a:r>
            <a:endParaRPr lang="de-CH"/>
          </a:p>
        </p:txBody>
      </p:sp>
      <p:sp>
        <p:nvSpPr>
          <p:cNvPr id="6" name="Foliennummernplatzhalter 5">
            <a:extLst>
              <a:ext uri="{FF2B5EF4-FFF2-40B4-BE49-F238E27FC236}">
                <a16:creationId xmlns:a16="http://schemas.microsoft.com/office/drawing/2014/main" id="{9A7E7129-705E-4352-8AFF-61B9067FB8B8}"/>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285795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A1546-C2FC-4839-AD12-C0B8DCE36B48}"/>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B7074F2-9B41-4CDF-8639-A01EBE3A54D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CB3DA15D-21DC-4E05-8463-0E7BE9A7E59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29E3EADF-748D-4C2A-AB71-0C87B6B24B26}"/>
              </a:ext>
            </a:extLst>
          </p:cNvPr>
          <p:cNvSpPr>
            <a:spLocks noGrp="1"/>
          </p:cNvSpPr>
          <p:nvPr>
            <p:ph type="dt" sz="half" idx="10"/>
          </p:nvPr>
        </p:nvSpPr>
        <p:spPr/>
        <p:txBody>
          <a:bodyPr/>
          <a:lstStyle/>
          <a:p>
            <a:fld id="{24621333-028F-4E2F-B7F6-0148B13F46E5}" type="datetime1">
              <a:rPr lang="de-CH" smtClean="0"/>
              <a:t>08.12.2021</a:t>
            </a:fld>
            <a:endParaRPr lang="de-CH"/>
          </a:p>
        </p:txBody>
      </p:sp>
      <p:sp>
        <p:nvSpPr>
          <p:cNvPr id="6" name="Fußzeilenplatzhalter 5">
            <a:extLst>
              <a:ext uri="{FF2B5EF4-FFF2-40B4-BE49-F238E27FC236}">
                <a16:creationId xmlns:a16="http://schemas.microsoft.com/office/drawing/2014/main" id="{DD0FA973-993A-49B7-BB56-4904EF4E78CE}"/>
              </a:ext>
            </a:extLst>
          </p:cNvPr>
          <p:cNvSpPr>
            <a:spLocks noGrp="1"/>
          </p:cNvSpPr>
          <p:nvPr>
            <p:ph type="ftr" sz="quarter" idx="11"/>
          </p:nvPr>
        </p:nvSpPr>
        <p:spPr/>
        <p:txBody>
          <a:bodyPr/>
          <a:lstStyle/>
          <a:p>
            <a:r>
              <a:rPr lang="en-US"/>
              <a:t>Andreas Alt / Sportclinic Sihlcity / 2021</a:t>
            </a:r>
            <a:endParaRPr lang="de-CH"/>
          </a:p>
        </p:txBody>
      </p:sp>
      <p:sp>
        <p:nvSpPr>
          <p:cNvPr id="7" name="Foliennummernplatzhalter 6">
            <a:extLst>
              <a:ext uri="{FF2B5EF4-FFF2-40B4-BE49-F238E27FC236}">
                <a16:creationId xmlns:a16="http://schemas.microsoft.com/office/drawing/2014/main" id="{14CBA9DB-A443-49E3-80A0-58068E778805}"/>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239642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0FA6E-5818-4D18-A9E5-3706AD8413E6}"/>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67681293-0D91-4683-B6FE-DA79F3B12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117A6CA-7FA2-4A6A-B9A0-FC2E6ED4232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30EBFAA3-B507-4267-A50C-1CCCDF6DAF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BC4DAA2-5BF6-4583-9EB3-F1D9407398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63DDE562-2CF6-428B-885C-288A18821661}"/>
              </a:ext>
            </a:extLst>
          </p:cNvPr>
          <p:cNvSpPr>
            <a:spLocks noGrp="1"/>
          </p:cNvSpPr>
          <p:nvPr>
            <p:ph type="dt" sz="half" idx="10"/>
          </p:nvPr>
        </p:nvSpPr>
        <p:spPr/>
        <p:txBody>
          <a:bodyPr/>
          <a:lstStyle/>
          <a:p>
            <a:fld id="{0323F0EC-DC0F-4BFD-A1EE-6F8AE52711A3}" type="datetime1">
              <a:rPr lang="de-CH" smtClean="0"/>
              <a:t>08.12.2021</a:t>
            </a:fld>
            <a:endParaRPr lang="de-CH"/>
          </a:p>
        </p:txBody>
      </p:sp>
      <p:sp>
        <p:nvSpPr>
          <p:cNvPr id="8" name="Fußzeilenplatzhalter 7">
            <a:extLst>
              <a:ext uri="{FF2B5EF4-FFF2-40B4-BE49-F238E27FC236}">
                <a16:creationId xmlns:a16="http://schemas.microsoft.com/office/drawing/2014/main" id="{688E2ECC-89EA-405B-9D1D-4081A78EAAA1}"/>
              </a:ext>
            </a:extLst>
          </p:cNvPr>
          <p:cNvSpPr>
            <a:spLocks noGrp="1"/>
          </p:cNvSpPr>
          <p:nvPr>
            <p:ph type="ftr" sz="quarter" idx="11"/>
          </p:nvPr>
        </p:nvSpPr>
        <p:spPr/>
        <p:txBody>
          <a:bodyPr/>
          <a:lstStyle/>
          <a:p>
            <a:r>
              <a:rPr lang="en-US"/>
              <a:t>Andreas Alt / Sportclinic Sihlcity / 2021</a:t>
            </a:r>
            <a:endParaRPr lang="de-CH"/>
          </a:p>
        </p:txBody>
      </p:sp>
      <p:sp>
        <p:nvSpPr>
          <p:cNvPr id="9" name="Foliennummernplatzhalter 8">
            <a:extLst>
              <a:ext uri="{FF2B5EF4-FFF2-40B4-BE49-F238E27FC236}">
                <a16:creationId xmlns:a16="http://schemas.microsoft.com/office/drawing/2014/main" id="{55DD5D5C-1475-4081-8F60-45876C0D14CF}"/>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198825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09BCE-FC2E-4404-902E-8476729A560A}"/>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13C1F5B0-0E5E-4663-85BF-5B7622E91A03}"/>
              </a:ext>
            </a:extLst>
          </p:cNvPr>
          <p:cNvSpPr>
            <a:spLocks noGrp="1"/>
          </p:cNvSpPr>
          <p:nvPr>
            <p:ph type="dt" sz="half" idx="10"/>
          </p:nvPr>
        </p:nvSpPr>
        <p:spPr/>
        <p:txBody>
          <a:bodyPr/>
          <a:lstStyle/>
          <a:p>
            <a:fld id="{DED90448-3D32-4A9E-B325-4B8181C54427}" type="datetime1">
              <a:rPr lang="de-CH" smtClean="0"/>
              <a:t>08.12.2021</a:t>
            </a:fld>
            <a:endParaRPr lang="de-CH"/>
          </a:p>
        </p:txBody>
      </p:sp>
      <p:sp>
        <p:nvSpPr>
          <p:cNvPr id="4" name="Fußzeilenplatzhalter 3">
            <a:extLst>
              <a:ext uri="{FF2B5EF4-FFF2-40B4-BE49-F238E27FC236}">
                <a16:creationId xmlns:a16="http://schemas.microsoft.com/office/drawing/2014/main" id="{0034F866-1F7A-414B-81C5-9F4CA014E43A}"/>
              </a:ext>
            </a:extLst>
          </p:cNvPr>
          <p:cNvSpPr>
            <a:spLocks noGrp="1"/>
          </p:cNvSpPr>
          <p:nvPr>
            <p:ph type="ftr" sz="quarter" idx="11"/>
          </p:nvPr>
        </p:nvSpPr>
        <p:spPr/>
        <p:txBody>
          <a:bodyPr/>
          <a:lstStyle/>
          <a:p>
            <a:r>
              <a:rPr lang="en-US"/>
              <a:t>Andreas Alt / Sportclinic Sihlcity / 2021</a:t>
            </a:r>
            <a:endParaRPr lang="de-CH"/>
          </a:p>
        </p:txBody>
      </p:sp>
      <p:sp>
        <p:nvSpPr>
          <p:cNvPr id="5" name="Foliennummernplatzhalter 4">
            <a:extLst>
              <a:ext uri="{FF2B5EF4-FFF2-40B4-BE49-F238E27FC236}">
                <a16:creationId xmlns:a16="http://schemas.microsoft.com/office/drawing/2014/main" id="{3F04186A-5B39-4818-B966-20A052EFB299}"/>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219959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9B87484-ED84-4855-859A-2BDF8C637D0C}"/>
              </a:ext>
            </a:extLst>
          </p:cNvPr>
          <p:cNvSpPr>
            <a:spLocks noGrp="1"/>
          </p:cNvSpPr>
          <p:nvPr>
            <p:ph type="dt" sz="half" idx="10"/>
          </p:nvPr>
        </p:nvSpPr>
        <p:spPr/>
        <p:txBody>
          <a:bodyPr/>
          <a:lstStyle/>
          <a:p>
            <a:fld id="{454AC374-0070-44AA-B89E-F586ECFCB801}" type="datetime1">
              <a:rPr lang="de-CH" smtClean="0"/>
              <a:t>08.12.2021</a:t>
            </a:fld>
            <a:endParaRPr lang="de-CH"/>
          </a:p>
        </p:txBody>
      </p:sp>
      <p:sp>
        <p:nvSpPr>
          <p:cNvPr id="3" name="Fußzeilenplatzhalter 2">
            <a:extLst>
              <a:ext uri="{FF2B5EF4-FFF2-40B4-BE49-F238E27FC236}">
                <a16:creationId xmlns:a16="http://schemas.microsoft.com/office/drawing/2014/main" id="{61A8055D-5DFD-4740-9A51-155A2AC341DA}"/>
              </a:ext>
            </a:extLst>
          </p:cNvPr>
          <p:cNvSpPr>
            <a:spLocks noGrp="1"/>
          </p:cNvSpPr>
          <p:nvPr>
            <p:ph type="ftr" sz="quarter" idx="11"/>
          </p:nvPr>
        </p:nvSpPr>
        <p:spPr/>
        <p:txBody>
          <a:bodyPr/>
          <a:lstStyle/>
          <a:p>
            <a:r>
              <a:rPr lang="en-US"/>
              <a:t>Andreas Alt / Sportclinic Sihlcity / 2021</a:t>
            </a:r>
            <a:endParaRPr lang="de-CH"/>
          </a:p>
        </p:txBody>
      </p:sp>
      <p:sp>
        <p:nvSpPr>
          <p:cNvPr id="4" name="Foliennummernplatzhalter 3">
            <a:extLst>
              <a:ext uri="{FF2B5EF4-FFF2-40B4-BE49-F238E27FC236}">
                <a16:creationId xmlns:a16="http://schemas.microsoft.com/office/drawing/2014/main" id="{8FBE1A3F-89C9-404E-83C2-C321A53F6B11}"/>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159183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38EEB-5920-4180-A4BC-A9746746EA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6274082-DE48-4E1B-9A07-5A6B8BF134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2B859504-F239-4F47-B8AD-548CD48E4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2DC5F7F-2167-44D6-85D8-D8C7EECF6FEF}"/>
              </a:ext>
            </a:extLst>
          </p:cNvPr>
          <p:cNvSpPr>
            <a:spLocks noGrp="1"/>
          </p:cNvSpPr>
          <p:nvPr>
            <p:ph type="dt" sz="half" idx="10"/>
          </p:nvPr>
        </p:nvSpPr>
        <p:spPr/>
        <p:txBody>
          <a:bodyPr/>
          <a:lstStyle/>
          <a:p>
            <a:fld id="{E0A146AA-AF6B-4697-8182-74B0D03073E6}" type="datetime1">
              <a:rPr lang="de-CH" smtClean="0"/>
              <a:t>08.12.2021</a:t>
            </a:fld>
            <a:endParaRPr lang="de-CH"/>
          </a:p>
        </p:txBody>
      </p:sp>
      <p:sp>
        <p:nvSpPr>
          <p:cNvPr id="6" name="Fußzeilenplatzhalter 5">
            <a:extLst>
              <a:ext uri="{FF2B5EF4-FFF2-40B4-BE49-F238E27FC236}">
                <a16:creationId xmlns:a16="http://schemas.microsoft.com/office/drawing/2014/main" id="{9260E04C-F0F2-4170-B579-25EEF3A23D72}"/>
              </a:ext>
            </a:extLst>
          </p:cNvPr>
          <p:cNvSpPr>
            <a:spLocks noGrp="1"/>
          </p:cNvSpPr>
          <p:nvPr>
            <p:ph type="ftr" sz="quarter" idx="11"/>
          </p:nvPr>
        </p:nvSpPr>
        <p:spPr/>
        <p:txBody>
          <a:bodyPr/>
          <a:lstStyle/>
          <a:p>
            <a:r>
              <a:rPr lang="en-US"/>
              <a:t>Andreas Alt / Sportclinic Sihlcity / 2021</a:t>
            </a:r>
            <a:endParaRPr lang="de-CH"/>
          </a:p>
        </p:txBody>
      </p:sp>
      <p:sp>
        <p:nvSpPr>
          <p:cNvPr id="7" name="Foliennummernplatzhalter 6">
            <a:extLst>
              <a:ext uri="{FF2B5EF4-FFF2-40B4-BE49-F238E27FC236}">
                <a16:creationId xmlns:a16="http://schemas.microsoft.com/office/drawing/2014/main" id="{887D36C2-37CD-4331-8D96-3237658D6092}"/>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180363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3DA7BD-B95C-4965-A5FC-988E1406867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B30EA88-5199-450B-8424-5F385A1E3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453732EC-6385-4770-9414-7790C1E2E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5560CEC-1EAF-45B6-A990-0C584BA66F6D}"/>
              </a:ext>
            </a:extLst>
          </p:cNvPr>
          <p:cNvSpPr>
            <a:spLocks noGrp="1"/>
          </p:cNvSpPr>
          <p:nvPr>
            <p:ph type="dt" sz="half" idx="10"/>
          </p:nvPr>
        </p:nvSpPr>
        <p:spPr/>
        <p:txBody>
          <a:bodyPr/>
          <a:lstStyle/>
          <a:p>
            <a:fld id="{269EFF83-86A1-4C21-9E65-8892EC00C019}" type="datetime1">
              <a:rPr lang="de-CH" smtClean="0"/>
              <a:t>08.12.2021</a:t>
            </a:fld>
            <a:endParaRPr lang="de-CH"/>
          </a:p>
        </p:txBody>
      </p:sp>
      <p:sp>
        <p:nvSpPr>
          <p:cNvPr id="6" name="Fußzeilenplatzhalter 5">
            <a:extLst>
              <a:ext uri="{FF2B5EF4-FFF2-40B4-BE49-F238E27FC236}">
                <a16:creationId xmlns:a16="http://schemas.microsoft.com/office/drawing/2014/main" id="{DA4D21DA-3C19-4620-96FD-4B570D62DE5F}"/>
              </a:ext>
            </a:extLst>
          </p:cNvPr>
          <p:cNvSpPr>
            <a:spLocks noGrp="1"/>
          </p:cNvSpPr>
          <p:nvPr>
            <p:ph type="ftr" sz="quarter" idx="11"/>
          </p:nvPr>
        </p:nvSpPr>
        <p:spPr/>
        <p:txBody>
          <a:bodyPr/>
          <a:lstStyle/>
          <a:p>
            <a:r>
              <a:rPr lang="en-US"/>
              <a:t>Andreas Alt / Sportclinic Sihlcity / 2021</a:t>
            </a:r>
            <a:endParaRPr lang="de-CH"/>
          </a:p>
        </p:txBody>
      </p:sp>
      <p:sp>
        <p:nvSpPr>
          <p:cNvPr id="7" name="Foliennummernplatzhalter 6">
            <a:extLst>
              <a:ext uri="{FF2B5EF4-FFF2-40B4-BE49-F238E27FC236}">
                <a16:creationId xmlns:a16="http://schemas.microsoft.com/office/drawing/2014/main" id="{681285BC-4E03-46C3-BF8A-1BF782ABC4FE}"/>
              </a:ext>
            </a:extLst>
          </p:cNvPr>
          <p:cNvSpPr>
            <a:spLocks noGrp="1"/>
          </p:cNvSpPr>
          <p:nvPr>
            <p:ph type="sldNum" sz="quarter" idx="12"/>
          </p:nvPr>
        </p:nvSpPr>
        <p:spPr/>
        <p:txBody>
          <a:bodyPr/>
          <a:lstStyle/>
          <a:p>
            <a:fld id="{0BBD0B62-B667-4AF5-9281-AD581BC61BA0}" type="slidenum">
              <a:rPr lang="de-CH" smtClean="0"/>
              <a:t>‹Nr.›</a:t>
            </a:fld>
            <a:endParaRPr lang="de-CH"/>
          </a:p>
        </p:txBody>
      </p:sp>
    </p:spTree>
    <p:extLst>
      <p:ext uri="{BB962C8B-B14F-4D97-AF65-F5344CB8AC3E}">
        <p14:creationId xmlns:p14="http://schemas.microsoft.com/office/powerpoint/2010/main" val="218890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128493-0A3A-4787-AEAA-475295D3D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4CFC0B21-41B8-422F-A11C-712EDE2BF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DD12586-D891-4B36-B4A3-8C5AA672F8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E0140-41F6-464C-8676-26CEC5449D3C}" type="datetime1">
              <a:rPr lang="de-CH" smtClean="0"/>
              <a:t>08.12.2021</a:t>
            </a:fld>
            <a:endParaRPr lang="de-CH"/>
          </a:p>
        </p:txBody>
      </p:sp>
      <p:sp>
        <p:nvSpPr>
          <p:cNvPr id="5" name="Fußzeilenplatzhalter 4">
            <a:extLst>
              <a:ext uri="{FF2B5EF4-FFF2-40B4-BE49-F238E27FC236}">
                <a16:creationId xmlns:a16="http://schemas.microsoft.com/office/drawing/2014/main" id="{480B3667-1E11-443A-8280-400A2748A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Andreas Alt / Sportclinic Sihlcity / 2021</a:t>
            </a:r>
            <a:endParaRPr lang="de-CH"/>
          </a:p>
        </p:txBody>
      </p:sp>
      <p:sp>
        <p:nvSpPr>
          <p:cNvPr id="6" name="Foliennummernplatzhalter 5">
            <a:extLst>
              <a:ext uri="{FF2B5EF4-FFF2-40B4-BE49-F238E27FC236}">
                <a16:creationId xmlns:a16="http://schemas.microsoft.com/office/drawing/2014/main" id="{30839313-3319-4BDB-9F55-A53CAC21B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D0B62-B667-4AF5-9281-AD581BC61BA0}" type="slidenum">
              <a:rPr lang="de-CH" smtClean="0"/>
              <a:t>‹Nr.›</a:t>
            </a:fld>
            <a:endParaRPr lang="de-CH"/>
          </a:p>
        </p:txBody>
      </p:sp>
    </p:spTree>
    <p:extLst>
      <p:ext uri="{BB962C8B-B14F-4D97-AF65-F5344CB8AC3E}">
        <p14:creationId xmlns:p14="http://schemas.microsoft.com/office/powerpoint/2010/main" val="303585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503/cmaj.111271" TargetMode="External"/><Relationship Id="rId2" Type="http://schemas.openxmlformats.org/officeDocument/2006/relationships/hyperlink" Target="https://doi.org/10.3238/arztebl.2017.0883"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s://www.duden.de/rechtschreibung/Lumbago%20Abgerufen%20am%2027.07.2021" TargetMode="External"/><Relationship Id="rId4" Type="http://schemas.openxmlformats.org/officeDocument/2006/relationships/hyperlink" Target="https://doi.org/10.1056/NEJM20010201344050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mcna.2014.03.005" TargetMode="External"/><Relationship Id="rId2" Type="http://schemas.openxmlformats.org/officeDocument/2006/relationships/hyperlink" Target="https://doi.org/10.1002/14651858.CD012085" TargetMode="External"/><Relationship Id="rId1" Type="http://schemas.openxmlformats.org/officeDocument/2006/relationships/slideLayout" Target="../slideLayouts/slideLayout2.xml"/><Relationship Id="rId5" Type="http://schemas.openxmlformats.org/officeDocument/2006/relationships/hyperlink" Target="https://doi.org/10.3390/healthcare4030044" TargetMode="External"/><Relationship Id="rId4" Type="http://schemas.openxmlformats.org/officeDocument/2006/relationships/hyperlink" Target="https://doi.org/10.1590/bjpt-rbf.2014.018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54E7A-63BE-4171-845C-1662D8EF05FC}"/>
              </a:ext>
            </a:extLst>
          </p:cNvPr>
          <p:cNvSpPr>
            <a:spLocks noGrp="1"/>
          </p:cNvSpPr>
          <p:nvPr>
            <p:ph type="title"/>
          </p:nvPr>
        </p:nvSpPr>
        <p:spPr>
          <a:xfrm>
            <a:off x="727363" y="238863"/>
            <a:ext cx="10515600" cy="1325563"/>
          </a:xfrm>
        </p:spPr>
        <p:txBody>
          <a:bodyPr/>
          <a:lstStyle/>
          <a:p>
            <a:pPr algn="ctr"/>
            <a:r>
              <a:rPr lang="de-CH" b="1" dirty="0"/>
              <a:t>Der «akute, unspezifische Rückenschmerz» – Analyse, Therapie &amp; Nachsorge</a:t>
            </a:r>
          </a:p>
        </p:txBody>
      </p:sp>
      <p:pic>
        <p:nvPicPr>
          <p:cNvPr id="12" name="Inhaltsplatzhalter 11">
            <a:extLst>
              <a:ext uri="{FF2B5EF4-FFF2-40B4-BE49-F238E27FC236}">
                <a16:creationId xmlns:a16="http://schemas.microsoft.com/office/drawing/2014/main" id="{DA676376-A909-4DFD-B357-9C85581D3F75}"/>
              </a:ext>
            </a:extLst>
          </p:cNvPr>
          <p:cNvPicPr>
            <a:picLocks noGrp="1" noChangeAspect="1"/>
          </p:cNvPicPr>
          <p:nvPr>
            <p:ph idx="1"/>
          </p:nvPr>
        </p:nvPicPr>
        <p:blipFill>
          <a:blip r:embed="rId2"/>
          <a:stretch>
            <a:fillRect/>
          </a:stretch>
        </p:blipFill>
        <p:spPr>
          <a:xfrm>
            <a:off x="3749964" y="2280299"/>
            <a:ext cx="3865691" cy="2575630"/>
          </a:xfrm>
          <a:prstGeom prst="rect">
            <a:avLst/>
          </a:prstGeom>
        </p:spPr>
      </p:pic>
      <p:sp>
        <p:nvSpPr>
          <p:cNvPr id="3" name="Fußzeilenplatzhalter 2">
            <a:extLst>
              <a:ext uri="{FF2B5EF4-FFF2-40B4-BE49-F238E27FC236}">
                <a16:creationId xmlns:a16="http://schemas.microsoft.com/office/drawing/2014/main" id="{C4C18170-660B-486D-AFDE-57FD900ADE90}"/>
              </a:ext>
            </a:extLst>
          </p:cNvPr>
          <p:cNvSpPr>
            <a:spLocks noGrp="1"/>
          </p:cNvSpPr>
          <p:nvPr>
            <p:ph type="ftr" sz="quarter" idx="11"/>
          </p:nvPr>
        </p:nvSpPr>
        <p:spPr/>
        <p:txBody>
          <a:bodyPr/>
          <a:lstStyle/>
          <a:p>
            <a:r>
              <a:rPr lang="en-US" dirty="0"/>
              <a:t>Andreas Alt / </a:t>
            </a:r>
            <a:r>
              <a:rPr lang="en-US" dirty="0" err="1"/>
              <a:t>Sportclinic</a:t>
            </a:r>
            <a:r>
              <a:rPr lang="en-US" dirty="0"/>
              <a:t> </a:t>
            </a:r>
            <a:r>
              <a:rPr lang="en-US" dirty="0" err="1"/>
              <a:t>Sihlcity</a:t>
            </a:r>
            <a:r>
              <a:rPr lang="en-US" dirty="0"/>
              <a:t> / 2021</a:t>
            </a:r>
            <a:endParaRPr lang="de-CH" dirty="0"/>
          </a:p>
        </p:txBody>
      </p:sp>
    </p:spTree>
    <p:extLst>
      <p:ext uri="{BB962C8B-B14F-4D97-AF65-F5344CB8AC3E}">
        <p14:creationId xmlns:p14="http://schemas.microsoft.com/office/powerpoint/2010/main" val="308780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24312-4EED-4F41-9272-8C992C4CD50D}"/>
              </a:ext>
            </a:extLst>
          </p:cNvPr>
          <p:cNvSpPr>
            <a:spLocks noGrp="1"/>
          </p:cNvSpPr>
          <p:nvPr>
            <p:ph type="title"/>
          </p:nvPr>
        </p:nvSpPr>
        <p:spPr>
          <a:xfrm>
            <a:off x="437179" y="136526"/>
            <a:ext cx="4025964" cy="2115062"/>
          </a:xfrm>
        </p:spPr>
        <p:txBody>
          <a:bodyPr>
            <a:normAutofit/>
          </a:bodyPr>
          <a:lstStyle/>
          <a:p>
            <a:r>
              <a:rPr lang="de-CH" b="1" dirty="0"/>
              <a:t>Originalversion </a:t>
            </a:r>
            <a:r>
              <a:rPr lang="de-CH" b="1" dirty="0" err="1"/>
              <a:t>STaRT</a:t>
            </a:r>
            <a:r>
              <a:rPr lang="de-CH" b="1" dirty="0"/>
              <a:t> Back Screening Tool</a:t>
            </a:r>
          </a:p>
        </p:txBody>
      </p:sp>
      <p:sp>
        <p:nvSpPr>
          <p:cNvPr id="38" name="Rectangle 2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a:extLst>
              <a:ext uri="{FF2B5EF4-FFF2-40B4-BE49-F238E27FC236}">
                <a16:creationId xmlns:a16="http://schemas.microsoft.com/office/drawing/2014/main" id="{BCBD27FD-8373-403A-BF1B-DA36F08D423C}"/>
              </a:ext>
            </a:extLst>
          </p:cNvPr>
          <p:cNvPicPr>
            <a:picLocks noChangeAspect="1"/>
          </p:cNvPicPr>
          <p:nvPr/>
        </p:nvPicPr>
        <p:blipFill rotWithShape="1">
          <a:blip r:embed="rId2"/>
          <a:srcRect t="2765" r="2" b="2"/>
          <a:stretch/>
        </p:blipFill>
        <p:spPr>
          <a:xfrm>
            <a:off x="5076235" y="136525"/>
            <a:ext cx="6678586" cy="6349287"/>
          </a:xfrm>
          <a:prstGeom prst="rect">
            <a:avLst/>
          </a:prstGeom>
          <a:effectLst/>
        </p:spPr>
      </p:pic>
      <p:sp>
        <p:nvSpPr>
          <p:cNvPr id="4" name="Fußzeilenplatzhalter 3">
            <a:extLst>
              <a:ext uri="{FF2B5EF4-FFF2-40B4-BE49-F238E27FC236}">
                <a16:creationId xmlns:a16="http://schemas.microsoft.com/office/drawing/2014/main" id="{29FD9B43-B5EF-438C-BEA1-28D126D8ECAF}"/>
              </a:ext>
            </a:extLst>
          </p:cNvPr>
          <p:cNvSpPr>
            <a:spLocks noGrp="1"/>
          </p:cNvSpPr>
          <p:nvPr>
            <p:ph type="ftr" sz="quarter" idx="11"/>
          </p:nvPr>
        </p:nvSpPr>
        <p:spPr>
          <a:xfrm>
            <a:off x="5123688" y="6485812"/>
            <a:ext cx="4114800" cy="365125"/>
          </a:xfrm>
        </p:spPr>
        <p:txBody>
          <a:bodyPr>
            <a:normAutofit/>
          </a:bodyPr>
          <a:lstStyle/>
          <a:p>
            <a:pPr algn="l">
              <a:spcAft>
                <a:spcPts val="600"/>
              </a:spcAft>
            </a:pPr>
            <a:r>
              <a:rPr lang="en-US">
                <a:solidFill>
                  <a:srgbClr val="303030"/>
                </a:solidFill>
              </a:rPr>
              <a:t>Andreas Alt / Sportclinic Sihlcity / 2021</a:t>
            </a:r>
            <a:endParaRPr lang="de-CH">
              <a:solidFill>
                <a:srgbClr val="303030"/>
              </a:solidFill>
            </a:endParaRPr>
          </a:p>
        </p:txBody>
      </p:sp>
      <p:pic>
        <p:nvPicPr>
          <p:cNvPr id="1026" name="Picture 2" descr="Lupe, Suchen, Finden, Anschauen">
            <a:extLst>
              <a:ext uri="{FF2B5EF4-FFF2-40B4-BE49-F238E27FC236}">
                <a16:creationId xmlns:a16="http://schemas.microsoft.com/office/drawing/2014/main" id="{3B6CF6E6-6483-484F-8FBE-DF2087E404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4666" y="2444180"/>
            <a:ext cx="2783001" cy="2783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006340BF-D349-4878-84AD-A58AC7EC7199}"/>
              </a:ext>
            </a:extLst>
          </p:cNvPr>
          <p:cNvSpPr txBox="1"/>
          <p:nvPr/>
        </p:nvSpPr>
        <p:spPr>
          <a:xfrm>
            <a:off x="1270360" y="5227181"/>
            <a:ext cx="1938791"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219232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10190-F56E-4AC2-AB7E-5AC146C7844D}"/>
              </a:ext>
            </a:extLst>
          </p:cNvPr>
          <p:cNvSpPr>
            <a:spLocks noGrp="1"/>
          </p:cNvSpPr>
          <p:nvPr>
            <p:ph type="title"/>
          </p:nvPr>
        </p:nvSpPr>
        <p:spPr>
          <a:xfrm>
            <a:off x="283029" y="557784"/>
            <a:ext cx="3871398" cy="1622321"/>
          </a:xfrm>
        </p:spPr>
        <p:txBody>
          <a:bodyPr>
            <a:normAutofit/>
          </a:bodyPr>
          <a:lstStyle/>
          <a:p>
            <a:r>
              <a:rPr lang="de-CH" sz="3700" b="1" dirty="0"/>
              <a:t>Auswertung </a:t>
            </a:r>
            <a:r>
              <a:rPr lang="de-CH" sz="3700" b="1" dirty="0" err="1"/>
              <a:t>STaRT</a:t>
            </a:r>
            <a:r>
              <a:rPr lang="de-CH" sz="3700" b="1" dirty="0"/>
              <a:t> Back Screening Tool</a:t>
            </a:r>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Quellbild anzeigen">
            <a:extLst>
              <a:ext uri="{FF2B5EF4-FFF2-40B4-BE49-F238E27FC236}">
                <a16:creationId xmlns:a16="http://schemas.microsoft.com/office/drawing/2014/main" id="{0C023341-B1CD-4E22-8F87-A77F152C55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63659" y="557784"/>
            <a:ext cx="5903738"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DBA70B79-ABCB-448A-B42C-EFBE33FAC8B4}"/>
              </a:ext>
            </a:extLst>
          </p:cNvPr>
          <p:cNvSpPr>
            <a:spLocks noGrp="1"/>
          </p:cNvSpPr>
          <p:nvPr>
            <p:ph type="ftr" sz="quarter" idx="11"/>
          </p:nvPr>
        </p:nvSpPr>
        <p:spPr>
          <a:xfrm>
            <a:off x="5123688" y="6538912"/>
            <a:ext cx="4114800" cy="365125"/>
          </a:xfrm>
        </p:spPr>
        <p:txBody>
          <a:bodyPr>
            <a:normAutofit/>
          </a:bodyPr>
          <a:lstStyle/>
          <a:p>
            <a:pPr algn="l">
              <a:spcAft>
                <a:spcPts val="600"/>
              </a:spcAft>
            </a:pPr>
            <a:r>
              <a:rPr lang="en-US" dirty="0">
                <a:solidFill>
                  <a:srgbClr val="303030"/>
                </a:solidFill>
              </a:rPr>
              <a:t>Andreas Alt / </a:t>
            </a:r>
            <a:r>
              <a:rPr lang="en-US" dirty="0" err="1">
                <a:solidFill>
                  <a:srgbClr val="303030"/>
                </a:solidFill>
              </a:rPr>
              <a:t>Sportclinic</a:t>
            </a:r>
            <a:r>
              <a:rPr lang="en-US" dirty="0">
                <a:solidFill>
                  <a:srgbClr val="303030"/>
                </a:solidFill>
              </a:rPr>
              <a:t> Sihlcity / 2021</a:t>
            </a:r>
            <a:endParaRPr lang="de-CH" dirty="0">
              <a:solidFill>
                <a:srgbClr val="303030"/>
              </a:solidFill>
            </a:endParaRPr>
          </a:p>
        </p:txBody>
      </p:sp>
      <p:pic>
        <p:nvPicPr>
          <p:cNvPr id="3" name="Picture 2" descr="Gewichtsskala, Gleich-Arm-Balance, Skala">
            <a:extLst>
              <a:ext uri="{FF2B5EF4-FFF2-40B4-BE49-F238E27FC236}">
                <a16:creationId xmlns:a16="http://schemas.microsoft.com/office/drawing/2014/main" id="{7223576F-585C-4174-A213-119D2C9075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5924" y="2070554"/>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832F9D44-97A6-4815-B229-40B83384FFC3}"/>
              </a:ext>
            </a:extLst>
          </p:cNvPr>
          <p:cNvSpPr txBox="1"/>
          <p:nvPr/>
        </p:nvSpPr>
        <p:spPr>
          <a:xfrm>
            <a:off x="484214" y="5169713"/>
            <a:ext cx="2346072"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205790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73E3F71-1D4C-4E36-A876-0CDF59706146}"/>
              </a:ext>
            </a:extLst>
          </p:cNvPr>
          <p:cNvSpPr>
            <a:spLocks noGrp="1"/>
          </p:cNvSpPr>
          <p:nvPr>
            <p:ph type="title"/>
          </p:nvPr>
        </p:nvSpPr>
        <p:spPr>
          <a:xfrm>
            <a:off x="838200" y="643467"/>
            <a:ext cx="10972799" cy="662819"/>
          </a:xfrm>
        </p:spPr>
        <p:txBody>
          <a:bodyPr>
            <a:normAutofit/>
          </a:bodyPr>
          <a:lstStyle/>
          <a:p>
            <a:r>
              <a:rPr lang="de-CH" sz="3400" b="1" dirty="0"/>
              <a:t>Konsequenzen für die Behandlung nach </a:t>
            </a:r>
            <a:r>
              <a:rPr lang="de-CH" sz="3400" b="1" dirty="0" err="1"/>
              <a:t>STarT</a:t>
            </a:r>
            <a:r>
              <a:rPr lang="de-CH" sz="3400" b="1" dirty="0"/>
              <a:t> Back</a:t>
            </a:r>
          </a:p>
        </p:txBody>
      </p:sp>
      <p:sp>
        <p:nvSpPr>
          <p:cNvPr id="3" name="Inhaltsplatzhalter 2">
            <a:extLst>
              <a:ext uri="{FF2B5EF4-FFF2-40B4-BE49-F238E27FC236}">
                <a16:creationId xmlns:a16="http://schemas.microsoft.com/office/drawing/2014/main" id="{53C796D4-7499-4217-80D7-ABF3119879F7}"/>
              </a:ext>
            </a:extLst>
          </p:cNvPr>
          <p:cNvSpPr>
            <a:spLocks noGrp="1"/>
          </p:cNvSpPr>
          <p:nvPr>
            <p:ph idx="1"/>
          </p:nvPr>
        </p:nvSpPr>
        <p:spPr>
          <a:xfrm>
            <a:off x="838201" y="1382486"/>
            <a:ext cx="7032170" cy="4973863"/>
          </a:xfrm>
        </p:spPr>
        <p:txBody>
          <a:bodyPr>
            <a:noAutofit/>
          </a:bodyPr>
          <a:lstStyle/>
          <a:p>
            <a:r>
              <a:rPr lang="de-CH" sz="1300" b="1" dirty="0"/>
              <a:t>Low </a:t>
            </a:r>
            <a:r>
              <a:rPr lang="de-CH" sz="1300" b="1" dirty="0" err="1"/>
              <a:t>risk</a:t>
            </a:r>
            <a:r>
              <a:rPr lang="de-CH" sz="1300" b="1" dirty="0"/>
              <a:t> </a:t>
            </a:r>
            <a:r>
              <a:rPr lang="de-CH" sz="1300" dirty="0"/>
              <a:t>(&lt; 3) </a:t>
            </a:r>
            <a:r>
              <a:rPr lang="de-CH" sz="1300" dirty="0">
                <a:sym typeface="Wingdings" panose="05000000000000000000" pitchFamily="2" charset="2"/>
              </a:rPr>
              <a:t> </a:t>
            </a:r>
            <a:r>
              <a:rPr lang="de-CH" sz="1300" u="sng" dirty="0">
                <a:sym typeface="Wingdings" panose="05000000000000000000" pitchFamily="2" charset="2"/>
              </a:rPr>
              <a:t>der Fokus der Therapie liegt auf:</a:t>
            </a:r>
          </a:p>
          <a:p>
            <a:pPr marL="0" indent="0">
              <a:buNone/>
            </a:pPr>
            <a:r>
              <a:rPr lang="de-CH" sz="1300" dirty="0">
                <a:sym typeface="Wingdings" panose="05000000000000000000" pitchFamily="2" charset="2"/>
              </a:rPr>
              <a:t>	- </a:t>
            </a:r>
            <a:r>
              <a:rPr lang="de-CH" sz="1300" b="1" dirty="0">
                <a:sym typeface="Wingdings" panose="05000000000000000000" pitchFamily="2" charset="2"/>
              </a:rPr>
              <a:t>Aufklärung</a:t>
            </a:r>
            <a:r>
              <a:rPr lang="de-CH" sz="1300" dirty="0">
                <a:sym typeface="Wingdings" panose="05000000000000000000" pitchFamily="2" charset="2"/>
              </a:rPr>
              <a:t> (Beschwerden, Regeneration, Risiken, Umfeld, wie Familie etc.)</a:t>
            </a:r>
          </a:p>
          <a:p>
            <a:pPr marL="0" indent="0">
              <a:buNone/>
            </a:pPr>
            <a:r>
              <a:rPr lang="de-CH" sz="1300" dirty="0">
                <a:sym typeface="Wingdings" panose="05000000000000000000" pitchFamily="2" charset="2"/>
              </a:rPr>
              <a:t>	- </a:t>
            </a:r>
            <a:r>
              <a:rPr lang="de-CH" sz="1300" b="1" dirty="0">
                <a:sym typeface="Wingdings" panose="05000000000000000000" pitchFamily="2" charset="2"/>
              </a:rPr>
              <a:t>Beruhigung</a:t>
            </a:r>
            <a:r>
              <a:rPr lang="de-CH" sz="1300" dirty="0">
                <a:sym typeface="Wingdings" panose="05000000000000000000" pitchFamily="2" charset="2"/>
              </a:rPr>
              <a:t> (Dramatisierung vermeiden, positive Faktoren herausstellen etc.)</a:t>
            </a:r>
          </a:p>
          <a:p>
            <a:pPr marL="0" indent="0">
              <a:buNone/>
            </a:pPr>
            <a:r>
              <a:rPr lang="de-CH" sz="1300" dirty="0">
                <a:sym typeface="Wingdings" panose="05000000000000000000" pitchFamily="2" charset="2"/>
              </a:rPr>
              <a:t>	- </a:t>
            </a:r>
            <a:r>
              <a:rPr lang="de-CH" sz="1300" b="1" dirty="0">
                <a:sym typeface="Wingdings" panose="05000000000000000000" pitchFamily="2" charset="2"/>
              </a:rPr>
              <a:t>Beratung</a:t>
            </a:r>
            <a:r>
              <a:rPr lang="de-CH" sz="1300" dirty="0">
                <a:sym typeface="Wingdings" panose="05000000000000000000" pitchFamily="2" charset="2"/>
              </a:rPr>
              <a:t> (wie verhalten? Was verändern, z.B. Arbeitssituation – «Sitz – Stand» etc.)</a:t>
            </a:r>
          </a:p>
          <a:p>
            <a:pPr marL="0" indent="0">
              <a:buNone/>
            </a:pPr>
            <a:r>
              <a:rPr lang="de-CH" sz="1300" dirty="0">
                <a:sym typeface="Wingdings" panose="05000000000000000000" pitchFamily="2" charset="2"/>
              </a:rPr>
              <a:t>	- </a:t>
            </a:r>
            <a:r>
              <a:rPr lang="de-CH" sz="1300" b="1" dirty="0">
                <a:sym typeface="Wingdings" panose="05000000000000000000" pitchFamily="2" charset="2"/>
              </a:rPr>
              <a:t>Instruktion</a:t>
            </a:r>
            <a:r>
              <a:rPr lang="de-CH" sz="1300" dirty="0">
                <a:sym typeface="Wingdings" panose="05000000000000000000" pitchFamily="2" charset="2"/>
              </a:rPr>
              <a:t> (Heimprogramm, Tipps)</a:t>
            </a:r>
          </a:p>
          <a:p>
            <a:endParaRPr lang="de-CH" sz="1300" dirty="0">
              <a:sym typeface="Wingdings" panose="05000000000000000000" pitchFamily="2" charset="2"/>
            </a:endParaRPr>
          </a:p>
          <a:p>
            <a:r>
              <a:rPr lang="de-CH" sz="1300" b="1" dirty="0">
                <a:sym typeface="Wingdings" panose="05000000000000000000" pitchFamily="2" charset="2"/>
              </a:rPr>
              <a:t>Medium </a:t>
            </a:r>
            <a:r>
              <a:rPr lang="de-CH" sz="1300" b="1" dirty="0" err="1">
                <a:sym typeface="Wingdings" panose="05000000000000000000" pitchFamily="2" charset="2"/>
              </a:rPr>
              <a:t>risk</a:t>
            </a:r>
            <a:r>
              <a:rPr lang="de-CH" sz="1300" b="1" dirty="0">
                <a:sym typeface="Wingdings" panose="05000000000000000000" pitchFamily="2" charset="2"/>
              </a:rPr>
              <a:t> </a:t>
            </a:r>
            <a:r>
              <a:rPr lang="de-CH" sz="1300" dirty="0">
                <a:sym typeface="Wingdings" panose="05000000000000000000" pitchFamily="2" charset="2"/>
              </a:rPr>
              <a:t>(4 total  &lt; 3 von psych. Score = Fragen 5 – 9)  </a:t>
            </a:r>
            <a:r>
              <a:rPr lang="de-CH" sz="1300" u="sng" dirty="0">
                <a:sym typeface="Wingdings" panose="05000000000000000000" pitchFamily="2" charset="2"/>
              </a:rPr>
              <a:t>der Fokus der Therapie liegt auf:</a:t>
            </a:r>
          </a:p>
          <a:p>
            <a:pPr marL="0" indent="0">
              <a:buNone/>
            </a:pPr>
            <a:r>
              <a:rPr lang="de-CH" sz="1300" dirty="0">
                <a:sym typeface="Wingdings" panose="05000000000000000000" pitchFamily="2" charset="2"/>
              </a:rPr>
              <a:t>	- </a:t>
            </a:r>
            <a:r>
              <a:rPr lang="de-CH" sz="1300" b="1" dirty="0">
                <a:sym typeface="Wingdings" panose="05000000000000000000" pitchFamily="2" charset="2"/>
              </a:rPr>
              <a:t>Kommunikation</a:t>
            </a:r>
            <a:r>
              <a:rPr lang="de-CH" sz="1300" dirty="0">
                <a:sym typeface="Wingdings" panose="05000000000000000000" pitchFamily="2" charset="2"/>
              </a:rPr>
              <a:t> (Verständnis zeigen, ohne </a:t>
            </a:r>
            <a:r>
              <a:rPr lang="de-CH" sz="1300" dirty="0" err="1">
                <a:sym typeface="Wingdings" panose="05000000000000000000" pitchFamily="2" charset="2"/>
              </a:rPr>
              <a:t>Believes</a:t>
            </a:r>
            <a:r>
              <a:rPr lang="de-CH" sz="1300" dirty="0">
                <a:sym typeface="Wingdings" panose="05000000000000000000" pitchFamily="2" charset="2"/>
              </a:rPr>
              <a:t> zu fördern)</a:t>
            </a:r>
          </a:p>
          <a:p>
            <a:pPr marL="0" indent="0">
              <a:buNone/>
            </a:pPr>
            <a:r>
              <a:rPr lang="de-CH" sz="1300" dirty="0">
                <a:sym typeface="Wingdings" panose="05000000000000000000" pitchFamily="2" charset="2"/>
              </a:rPr>
              <a:t>	- Beruhigung</a:t>
            </a:r>
          </a:p>
          <a:p>
            <a:pPr marL="0" indent="0">
              <a:buNone/>
            </a:pPr>
            <a:r>
              <a:rPr lang="de-CH" sz="1300" dirty="0">
                <a:sym typeface="Wingdings" panose="05000000000000000000" pitchFamily="2" charset="2"/>
              </a:rPr>
              <a:t>	- </a:t>
            </a:r>
            <a:r>
              <a:rPr lang="de-CH" sz="1300" b="1" dirty="0">
                <a:sym typeface="Wingdings" panose="05000000000000000000" pitchFamily="2" charset="2"/>
              </a:rPr>
              <a:t>Individuelles Goal </a:t>
            </a:r>
            <a:r>
              <a:rPr lang="de-CH" sz="1300" b="1" dirty="0" err="1">
                <a:sym typeface="Wingdings" panose="05000000000000000000" pitchFamily="2" charset="2"/>
              </a:rPr>
              <a:t>setting</a:t>
            </a:r>
            <a:r>
              <a:rPr lang="de-CH" sz="1300" b="1" dirty="0">
                <a:sym typeface="Wingdings" panose="05000000000000000000" pitchFamily="2" charset="2"/>
              </a:rPr>
              <a:t> </a:t>
            </a:r>
            <a:r>
              <a:rPr lang="de-CH" sz="1300" dirty="0">
                <a:sym typeface="Wingdings" panose="05000000000000000000" pitchFamily="2" charset="2"/>
              </a:rPr>
              <a:t>(auf Probleme eingehen, z.B. Überzeugung, etwas nicht tun 	   zu können)</a:t>
            </a:r>
          </a:p>
          <a:p>
            <a:pPr marL="0" indent="0">
              <a:buNone/>
            </a:pPr>
            <a:endParaRPr lang="de-CH" sz="1300" dirty="0">
              <a:sym typeface="Wingdings" panose="05000000000000000000" pitchFamily="2" charset="2"/>
            </a:endParaRPr>
          </a:p>
          <a:p>
            <a:r>
              <a:rPr lang="de-CH" sz="1300" b="1" dirty="0">
                <a:sym typeface="Wingdings" panose="05000000000000000000" pitchFamily="2" charset="2"/>
              </a:rPr>
              <a:t>High </a:t>
            </a:r>
            <a:r>
              <a:rPr lang="de-CH" sz="1300" b="1" dirty="0" err="1">
                <a:sym typeface="Wingdings" panose="05000000000000000000" pitchFamily="2" charset="2"/>
              </a:rPr>
              <a:t>risk</a:t>
            </a:r>
            <a:r>
              <a:rPr lang="de-CH" sz="1300" b="1" dirty="0">
                <a:sym typeface="Wingdings" panose="05000000000000000000" pitchFamily="2" charset="2"/>
              </a:rPr>
              <a:t> </a:t>
            </a:r>
            <a:r>
              <a:rPr lang="de-CH" sz="1300" dirty="0">
                <a:sym typeface="Wingdings" panose="05000000000000000000" pitchFamily="2" charset="2"/>
              </a:rPr>
              <a:t> (4 total  &lt; 4 von </a:t>
            </a:r>
            <a:r>
              <a:rPr kumimoji="0" lang="de-CH" sz="1300" b="0" i="0" u="none" strike="noStrike" kern="1200" cap="none" spc="0" normalizeH="0" baseline="0" noProof="0" dirty="0">
                <a:ln>
                  <a:noFill/>
                </a:ln>
                <a:effectLst/>
                <a:uLnTx/>
                <a:uFillTx/>
                <a:latin typeface="Calibri" panose="020F0502020204030204"/>
                <a:ea typeface="+mn-ea"/>
                <a:cs typeface="+mn-cs"/>
                <a:sym typeface="Wingdings" panose="05000000000000000000" pitchFamily="2" charset="2"/>
              </a:rPr>
              <a:t>psych. Score)  </a:t>
            </a:r>
            <a:r>
              <a:rPr kumimoji="0" lang="de-CH" sz="1300" b="0" i="0" u="sng" strike="noStrike" kern="1200" cap="none" spc="0" normalizeH="0" baseline="0" noProof="0" dirty="0">
                <a:ln>
                  <a:noFill/>
                </a:ln>
                <a:effectLst/>
                <a:uLnTx/>
                <a:uFillTx/>
                <a:latin typeface="Calibri" panose="020F0502020204030204"/>
                <a:ea typeface="+mn-ea"/>
                <a:cs typeface="+mn-cs"/>
                <a:sym typeface="Wingdings" panose="05000000000000000000" pitchFamily="2" charset="2"/>
              </a:rPr>
              <a:t>der Fokus der Therapie liegt auf: </a:t>
            </a:r>
          </a:p>
          <a:p>
            <a:pPr marL="0" indent="0">
              <a:buNone/>
            </a:pPr>
            <a:r>
              <a:rPr lang="de-CH" sz="1300" dirty="0">
                <a:latin typeface="Calibri" panose="020F0502020204030204"/>
                <a:sym typeface="Wingdings" panose="05000000000000000000" pitchFamily="2" charset="2"/>
              </a:rPr>
              <a:t>	- gleich Medium </a:t>
            </a:r>
            <a:r>
              <a:rPr lang="de-CH" sz="1300" dirty="0" err="1">
                <a:latin typeface="Calibri" panose="020F0502020204030204"/>
                <a:sym typeface="Wingdings" panose="05000000000000000000" pitchFamily="2" charset="2"/>
              </a:rPr>
              <a:t>risk</a:t>
            </a:r>
            <a:r>
              <a:rPr lang="de-CH" sz="1300" dirty="0">
                <a:latin typeface="Calibri" panose="020F0502020204030204"/>
                <a:sym typeface="Wingdings" panose="05000000000000000000" pitchFamily="2" charset="2"/>
              </a:rPr>
              <a:t> + </a:t>
            </a:r>
          </a:p>
          <a:p>
            <a:pPr marL="0" indent="0">
              <a:buNone/>
            </a:pPr>
            <a:r>
              <a:rPr lang="de-CH" sz="1300" dirty="0"/>
              <a:t>	- </a:t>
            </a:r>
            <a:r>
              <a:rPr lang="de-CH" sz="1300" b="1" dirty="0"/>
              <a:t>Game </a:t>
            </a:r>
            <a:r>
              <a:rPr lang="de-CH" sz="1300" b="1" dirty="0" err="1"/>
              <a:t>Changers</a:t>
            </a:r>
            <a:r>
              <a:rPr lang="de-CH" sz="1300" b="1" dirty="0"/>
              <a:t> </a:t>
            </a:r>
            <a:r>
              <a:rPr lang="de-CH" sz="1300" dirty="0"/>
              <a:t>(Vertrauen über passive Massnahmen aufbauen, um später 	 	  zielorientiert, aktiv etc. weitermachen zu können)</a:t>
            </a:r>
          </a:p>
          <a:p>
            <a:pPr marL="0" indent="0">
              <a:buNone/>
            </a:pPr>
            <a:r>
              <a:rPr lang="de-CH" sz="1300" dirty="0"/>
              <a:t>	- </a:t>
            </a:r>
            <a:r>
              <a:rPr lang="de-CH" sz="1300" b="1" dirty="0"/>
              <a:t>interdisziplinäre Ansätze </a:t>
            </a:r>
            <a:r>
              <a:rPr lang="de-CH" sz="1300" dirty="0"/>
              <a:t>suchen (Psychologen, Aerzte, Familie etc.)</a:t>
            </a:r>
          </a:p>
        </p:txBody>
      </p:sp>
      <p:pic>
        <p:nvPicPr>
          <p:cNvPr id="3074" name="Picture 2" descr="Linse, Kamera, Bunt, Hintergrund">
            <a:extLst>
              <a:ext uri="{FF2B5EF4-FFF2-40B4-BE49-F238E27FC236}">
                <a16:creationId xmlns:a16="http://schemas.microsoft.com/office/drawing/2014/main" id="{1D1718D3-1FBE-4F70-B103-8293AC8AEF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2699" y="1485673"/>
            <a:ext cx="3507707" cy="2481702"/>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32BC0F1A-5067-4214-AB6E-CC40A219A9A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Tree>
    <p:extLst>
      <p:ext uri="{BB962C8B-B14F-4D97-AF65-F5344CB8AC3E}">
        <p14:creationId xmlns:p14="http://schemas.microsoft.com/office/powerpoint/2010/main" val="223090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04444-5205-46C3-ADB7-4D3EA8F8495B}"/>
              </a:ext>
            </a:extLst>
          </p:cNvPr>
          <p:cNvSpPr>
            <a:spLocks noGrp="1"/>
          </p:cNvSpPr>
          <p:nvPr>
            <p:ph type="title"/>
          </p:nvPr>
        </p:nvSpPr>
        <p:spPr>
          <a:xfrm>
            <a:off x="648929" y="629266"/>
            <a:ext cx="3505495" cy="1622321"/>
          </a:xfrm>
        </p:spPr>
        <p:txBody>
          <a:bodyPr>
            <a:normAutofit/>
          </a:bodyPr>
          <a:lstStyle/>
          <a:p>
            <a:r>
              <a:rPr lang="de-CH" sz="3100" b="1" dirty="0"/>
              <a:t>Andere Optionen zur validierten Risikoklassifizierung</a:t>
            </a:r>
          </a:p>
        </p:txBody>
      </p:sp>
      <p:sp>
        <p:nvSpPr>
          <p:cNvPr id="3" name="Inhaltsplatzhalter 2">
            <a:extLst>
              <a:ext uri="{FF2B5EF4-FFF2-40B4-BE49-F238E27FC236}">
                <a16:creationId xmlns:a16="http://schemas.microsoft.com/office/drawing/2014/main" id="{3D67EBF3-88DF-4089-B635-5F93BD68AE34}"/>
              </a:ext>
            </a:extLst>
          </p:cNvPr>
          <p:cNvSpPr>
            <a:spLocks noGrp="1"/>
          </p:cNvSpPr>
          <p:nvPr>
            <p:ph idx="1"/>
          </p:nvPr>
        </p:nvSpPr>
        <p:spPr>
          <a:xfrm>
            <a:off x="648930" y="2438400"/>
            <a:ext cx="3990125" cy="3785419"/>
          </a:xfrm>
        </p:spPr>
        <p:txBody>
          <a:bodyPr>
            <a:normAutofit/>
          </a:bodyPr>
          <a:lstStyle/>
          <a:p>
            <a:pPr marL="0" indent="0">
              <a:buNone/>
            </a:pPr>
            <a:r>
              <a:rPr lang="de-CH" sz="1800" dirty="0"/>
              <a:t>Zur Aufdeckung psychosozialer Faktoren, die massgeblich zur Chronifizierung beitragen, können schon recht genau durch die Anamnese (ICF) erkannt werden.</a:t>
            </a:r>
          </a:p>
          <a:p>
            <a:pPr marL="0" indent="0">
              <a:buNone/>
            </a:pPr>
            <a:r>
              <a:rPr lang="de-CH" sz="1800" dirty="0"/>
              <a:t>Ein weiteres, validiertes Assessment wäre der </a:t>
            </a:r>
            <a:r>
              <a:rPr lang="de-CH" sz="1800" b="1" dirty="0"/>
              <a:t>«Örebro </a:t>
            </a:r>
            <a:r>
              <a:rPr lang="de-CH" sz="1800" b="1" dirty="0" err="1"/>
              <a:t>Musculoskeletal</a:t>
            </a:r>
            <a:r>
              <a:rPr lang="de-CH" sz="1800" b="1" dirty="0"/>
              <a:t> Pain </a:t>
            </a:r>
            <a:r>
              <a:rPr lang="de-CH" sz="1800" b="1" dirty="0" err="1"/>
              <a:t>Questionnaire</a:t>
            </a:r>
            <a:r>
              <a:rPr lang="de-CH" sz="1800" b="1" dirty="0"/>
              <a:t>» </a:t>
            </a:r>
            <a:r>
              <a:rPr lang="de-CH" sz="1800" dirty="0"/>
              <a:t>(ÖMPQ). Er besteht allerdings aus </a:t>
            </a:r>
            <a:r>
              <a:rPr lang="de-CH" sz="1800" b="1" dirty="0"/>
              <a:t>50 Fragen </a:t>
            </a:r>
            <a:r>
              <a:rPr lang="de-CH" sz="1800" dirty="0"/>
              <a:t>und aus einem relativ komplexen Ratingsystem und ist daher im Praxisalltag zeitaufwendig und umständlich </a:t>
            </a:r>
            <a:r>
              <a:rPr lang="de-CH" sz="1200" dirty="0"/>
              <a:t>(</a:t>
            </a:r>
            <a:r>
              <a:rPr lang="de-CH" sz="1200" dirty="0" err="1"/>
              <a:t>Ikemoto</a:t>
            </a:r>
            <a:r>
              <a:rPr lang="de-CH" sz="1200" dirty="0"/>
              <a:t> et al. 2018).</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Quellbild anzeigen">
            <a:extLst>
              <a:ext uri="{FF2B5EF4-FFF2-40B4-BE49-F238E27FC236}">
                <a16:creationId xmlns:a16="http://schemas.microsoft.com/office/drawing/2014/main" id="{6FC501D1-9C89-415E-A049-ACF9F68610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1942" y="807593"/>
            <a:ext cx="5187171"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FF113534-4532-4622-AA42-CBAD8C4B4C97}"/>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en-US">
                <a:solidFill>
                  <a:srgbClr val="303030"/>
                </a:solidFill>
              </a:rPr>
              <a:t>Andreas Alt / Sportclinic Sihlcity / 2021</a:t>
            </a:r>
            <a:endParaRPr lang="de-CH">
              <a:solidFill>
                <a:srgbClr val="303030"/>
              </a:solidFill>
            </a:endParaRPr>
          </a:p>
        </p:txBody>
      </p:sp>
      <p:sp>
        <p:nvSpPr>
          <p:cNvPr id="5" name="Textfeld 4">
            <a:extLst>
              <a:ext uri="{FF2B5EF4-FFF2-40B4-BE49-F238E27FC236}">
                <a16:creationId xmlns:a16="http://schemas.microsoft.com/office/drawing/2014/main" id="{8FB9C45E-9432-4417-96E3-477F6682253D}"/>
              </a:ext>
            </a:extLst>
          </p:cNvPr>
          <p:cNvSpPr txBox="1"/>
          <p:nvPr/>
        </p:nvSpPr>
        <p:spPr>
          <a:xfrm>
            <a:off x="5714999" y="5933169"/>
            <a:ext cx="1741715" cy="276999"/>
          </a:xfrm>
          <a:prstGeom prst="rect">
            <a:avLst/>
          </a:prstGeom>
          <a:noFill/>
        </p:spPr>
        <p:txBody>
          <a:bodyPr wrap="square" rtlCol="0">
            <a:spAutoFit/>
          </a:bodyPr>
          <a:lstStyle/>
          <a:p>
            <a:r>
              <a:rPr lang="de-CH" sz="1200" dirty="0"/>
              <a:t>Quelle: </a:t>
            </a:r>
            <a:r>
              <a:rPr lang="de-CH" sz="1200" dirty="0" err="1"/>
              <a:t>semanticscholar</a:t>
            </a:r>
            <a:endParaRPr lang="de-CH" sz="1200" dirty="0"/>
          </a:p>
        </p:txBody>
      </p:sp>
    </p:spTree>
    <p:extLst>
      <p:ext uri="{BB962C8B-B14F-4D97-AF65-F5344CB8AC3E}">
        <p14:creationId xmlns:p14="http://schemas.microsoft.com/office/powerpoint/2010/main" val="54839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43B151C-EAB5-48A4-A8F4-5B99B449256C}"/>
              </a:ext>
            </a:extLst>
          </p:cNvPr>
          <p:cNvSpPr>
            <a:spLocks noGrp="1"/>
          </p:cNvSpPr>
          <p:nvPr>
            <p:ph type="title"/>
          </p:nvPr>
        </p:nvSpPr>
        <p:spPr>
          <a:xfrm>
            <a:off x="838200" y="365125"/>
            <a:ext cx="10515600" cy="1325563"/>
          </a:xfrm>
        </p:spPr>
        <p:txBody>
          <a:bodyPr>
            <a:normAutofit/>
          </a:bodyPr>
          <a:lstStyle/>
          <a:p>
            <a:r>
              <a:rPr lang="de-CH" b="1" dirty="0"/>
              <a:t>Physiotherapeutische Diagnostik Teil 2</a:t>
            </a:r>
          </a:p>
        </p:txBody>
      </p:sp>
      <p:sp>
        <p:nvSpPr>
          <p:cNvPr id="3" name="Inhaltsplatzhalter 2">
            <a:extLst>
              <a:ext uri="{FF2B5EF4-FFF2-40B4-BE49-F238E27FC236}">
                <a16:creationId xmlns:a16="http://schemas.microsoft.com/office/drawing/2014/main" id="{35AA04E8-481A-4663-A754-053678F58D4B}"/>
              </a:ext>
            </a:extLst>
          </p:cNvPr>
          <p:cNvSpPr>
            <a:spLocks noGrp="1"/>
          </p:cNvSpPr>
          <p:nvPr>
            <p:ph idx="1"/>
          </p:nvPr>
        </p:nvSpPr>
        <p:spPr>
          <a:xfrm>
            <a:off x="838201" y="2013625"/>
            <a:ext cx="5105399" cy="4163337"/>
          </a:xfrm>
        </p:spPr>
        <p:txBody>
          <a:bodyPr>
            <a:normAutofit lnSpcReduction="10000"/>
          </a:bodyPr>
          <a:lstStyle/>
          <a:p>
            <a:pPr marL="0" indent="0">
              <a:buNone/>
            </a:pPr>
            <a:r>
              <a:rPr lang="de-DE" sz="1600" dirty="0"/>
              <a:t>Die ICF umfasst die folgenden Dimensionen: </a:t>
            </a:r>
          </a:p>
          <a:p>
            <a:r>
              <a:rPr lang="de-DE" sz="1600" b="1" dirty="0"/>
              <a:t>Strukturell</a:t>
            </a:r>
            <a:r>
              <a:rPr lang="de-DE" sz="1600" dirty="0"/>
              <a:t> (z.B. in Bezug auf Muskeln, Bänder, Nerven etc.)</a:t>
            </a:r>
          </a:p>
          <a:p>
            <a:r>
              <a:rPr lang="de-DE" sz="1600" b="1" dirty="0"/>
              <a:t>Funktional</a:t>
            </a:r>
            <a:r>
              <a:rPr lang="de-DE" sz="1600" dirty="0"/>
              <a:t> (= physische Belastbarkeit, z.B. Heben)</a:t>
            </a:r>
          </a:p>
          <a:p>
            <a:r>
              <a:rPr lang="de-DE" sz="1600" b="1" dirty="0"/>
              <a:t>Sozialpsychologisch</a:t>
            </a:r>
            <a:r>
              <a:rPr lang="de-DE" sz="1600" dirty="0"/>
              <a:t> (= Verhalten, Umgang mit Beschwerden, soziales Umfeld, z.B. Familie etc.)</a:t>
            </a:r>
          </a:p>
          <a:p>
            <a:endParaRPr lang="de-DE" sz="1600" dirty="0"/>
          </a:p>
          <a:p>
            <a:pPr marL="0" indent="0">
              <a:buNone/>
            </a:pPr>
            <a:r>
              <a:rPr lang="de-DE" sz="1600" dirty="0"/>
              <a:t>Nur so, kann der Vorteil durch die Physiotherapie genutzt werden. Dieser besteht in:</a:t>
            </a:r>
          </a:p>
          <a:p>
            <a:r>
              <a:rPr lang="de-DE" sz="1600" dirty="0"/>
              <a:t>der vollumfassenden Ursachendetektion,</a:t>
            </a:r>
          </a:p>
          <a:p>
            <a:r>
              <a:rPr lang="de-DE" sz="1600" dirty="0"/>
              <a:t>einer evtl. notwendigen Zusatzversorgung (Trainer, Medikamente,  etc.) ,</a:t>
            </a:r>
          </a:p>
          <a:p>
            <a:r>
              <a:rPr lang="de-DE" sz="1600" dirty="0"/>
              <a:t>der nachhaltigen Therapie, durch Aufnahme von Verhaltensmanagement, Belastbarkeitsentwicklung, Selbstmanagement etc.)</a:t>
            </a:r>
          </a:p>
          <a:p>
            <a:endParaRPr lang="de-CH" sz="1600" dirty="0"/>
          </a:p>
        </p:txBody>
      </p:sp>
      <p:pic>
        <p:nvPicPr>
          <p:cNvPr id="6" name="Grafik 5">
            <a:extLst>
              <a:ext uri="{FF2B5EF4-FFF2-40B4-BE49-F238E27FC236}">
                <a16:creationId xmlns:a16="http://schemas.microsoft.com/office/drawing/2014/main" id="{E4E52C64-1931-48EB-8401-FCC90DF11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753" y="1870076"/>
            <a:ext cx="4591479" cy="3546916"/>
          </a:xfrm>
          <a:prstGeom prst="rect">
            <a:avLst/>
          </a:prstGeom>
        </p:spPr>
      </p:pic>
      <p:sp>
        <p:nvSpPr>
          <p:cNvPr id="4" name="Fußzeilenplatzhalter 3">
            <a:extLst>
              <a:ext uri="{FF2B5EF4-FFF2-40B4-BE49-F238E27FC236}">
                <a16:creationId xmlns:a16="http://schemas.microsoft.com/office/drawing/2014/main" id="{AB145DF9-C64D-4F9A-B8F2-CAB6087AF80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
        <p:nvSpPr>
          <p:cNvPr id="7" name="Textfeld 6">
            <a:extLst>
              <a:ext uri="{FF2B5EF4-FFF2-40B4-BE49-F238E27FC236}">
                <a16:creationId xmlns:a16="http://schemas.microsoft.com/office/drawing/2014/main" id="{98F9FC64-6A7C-427F-BE74-CFB56E5D1F65}"/>
              </a:ext>
            </a:extLst>
          </p:cNvPr>
          <p:cNvSpPr txBox="1"/>
          <p:nvPr/>
        </p:nvSpPr>
        <p:spPr>
          <a:xfrm>
            <a:off x="6994071" y="5494066"/>
            <a:ext cx="2318658" cy="276999"/>
          </a:xfrm>
          <a:prstGeom prst="rect">
            <a:avLst/>
          </a:prstGeom>
          <a:noFill/>
        </p:spPr>
        <p:txBody>
          <a:bodyPr wrap="square" rtlCol="0">
            <a:spAutoFit/>
          </a:bodyPr>
          <a:lstStyle/>
          <a:p>
            <a:r>
              <a:rPr lang="de-CH" sz="1200" dirty="0"/>
              <a:t>Quelle: Alt nach Steiner 2001 </a:t>
            </a:r>
          </a:p>
        </p:txBody>
      </p:sp>
    </p:spTree>
    <p:extLst>
      <p:ext uri="{BB962C8B-B14F-4D97-AF65-F5344CB8AC3E}">
        <p14:creationId xmlns:p14="http://schemas.microsoft.com/office/powerpoint/2010/main" val="312838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00FDDB-66CF-4CE5-9D65-7BF8F37B3C9B}"/>
              </a:ext>
            </a:extLst>
          </p:cNvPr>
          <p:cNvSpPr>
            <a:spLocks noGrp="1"/>
          </p:cNvSpPr>
          <p:nvPr>
            <p:ph type="title"/>
          </p:nvPr>
        </p:nvSpPr>
        <p:spPr>
          <a:xfrm>
            <a:off x="838199" y="548464"/>
            <a:ext cx="6587837" cy="1520481"/>
          </a:xfrm>
        </p:spPr>
        <p:txBody>
          <a:bodyPr>
            <a:normAutofit/>
          </a:bodyPr>
          <a:lstStyle/>
          <a:p>
            <a:r>
              <a:rPr lang="de-CH" sz="3600" b="1" dirty="0"/>
              <a:t>Die «direkten» Ursachen für einen «ANLBP»</a:t>
            </a:r>
          </a:p>
        </p:txBody>
      </p:sp>
      <p:sp>
        <p:nvSpPr>
          <p:cNvPr id="3" name="Inhaltsplatzhalter 2">
            <a:extLst>
              <a:ext uri="{FF2B5EF4-FFF2-40B4-BE49-F238E27FC236}">
                <a16:creationId xmlns:a16="http://schemas.microsoft.com/office/drawing/2014/main" id="{3DA30D40-36EA-48F6-9A10-FA24E200DD78}"/>
              </a:ext>
            </a:extLst>
          </p:cNvPr>
          <p:cNvSpPr>
            <a:spLocks noGrp="1"/>
          </p:cNvSpPr>
          <p:nvPr>
            <p:ph idx="1"/>
          </p:nvPr>
        </p:nvSpPr>
        <p:spPr>
          <a:xfrm>
            <a:off x="997526" y="1967345"/>
            <a:ext cx="7096188" cy="4389005"/>
          </a:xfrm>
        </p:spPr>
        <p:txBody>
          <a:bodyPr>
            <a:normAutofit fontScale="62500" lnSpcReduction="20000"/>
          </a:bodyPr>
          <a:lstStyle/>
          <a:p>
            <a:r>
              <a:rPr lang="de-DE" sz="2400" dirty="0"/>
              <a:t>Hexenschussartige Rückenbeschwerden werden häufig durch nicht-pathologische (krankhaften) Funktionsstörungen verursacht.</a:t>
            </a:r>
          </a:p>
          <a:p>
            <a:pPr marL="0" indent="0">
              <a:buNone/>
            </a:pPr>
            <a:endParaRPr lang="de-DE" sz="2100" dirty="0"/>
          </a:p>
          <a:p>
            <a:r>
              <a:rPr lang="de-DE" sz="2100" b="1" dirty="0"/>
              <a:t>Pathologische Ursachen </a:t>
            </a:r>
            <a:r>
              <a:rPr lang="de-DE" sz="2100" b="1" dirty="0">
                <a:sym typeface="Wingdings" panose="05000000000000000000" pitchFamily="2" charset="2"/>
              </a:rPr>
              <a:t> 15 % </a:t>
            </a:r>
            <a:r>
              <a:rPr lang="de-DE" sz="1900" dirty="0">
                <a:sym typeface="Wingdings" panose="05000000000000000000" pitchFamily="2" charset="2"/>
              </a:rPr>
              <a:t>(</a:t>
            </a:r>
            <a:r>
              <a:rPr lang="de-DE" sz="1900" dirty="0" err="1">
                <a:sym typeface="Wingdings" panose="05000000000000000000" pitchFamily="2" charset="2"/>
              </a:rPr>
              <a:t>Deyo</a:t>
            </a:r>
            <a:r>
              <a:rPr lang="de-DE" sz="1900" dirty="0">
                <a:sym typeface="Wingdings" panose="05000000000000000000" pitchFamily="2" charset="2"/>
              </a:rPr>
              <a:t> &amp; Weinstein 2001)</a:t>
            </a:r>
            <a:endParaRPr lang="de-DE" sz="1900" dirty="0"/>
          </a:p>
          <a:p>
            <a:pPr marL="0" indent="0">
              <a:buNone/>
            </a:pPr>
            <a:r>
              <a:rPr lang="de-DE" sz="2400" dirty="0"/>
              <a:t>     wie z.B. Bandscheibenvorfälle (4 %), Wirbelsäulenverengungen (Stenosen) (2  %),   </a:t>
            </a:r>
          </a:p>
          <a:p>
            <a:pPr marL="0" indent="0">
              <a:buNone/>
            </a:pPr>
            <a:r>
              <a:rPr lang="de-DE" sz="2400" dirty="0"/>
              <a:t>     Frakturen an der Wirbelsäule (grob 1 – 4 %), Tumore (0, 7 %).</a:t>
            </a:r>
          </a:p>
          <a:p>
            <a:pPr marL="0" indent="0">
              <a:buNone/>
            </a:pPr>
            <a:endParaRPr lang="de-DE" sz="1800" dirty="0"/>
          </a:p>
          <a:p>
            <a:r>
              <a:rPr lang="de-DE" sz="2400" b="1" dirty="0"/>
              <a:t>Nicht-pathologische Ursachen </a:t>
            </a:r>
            <a:r>
              <a:rPr lang="de-DE" sz="2400" b="1" dirty="0">
                <a:sym typeface="Wingdings" panose="05000000000000000000" pitchFamily="2" charset="2"/>
              </a:rPr>
              <a:t> 80 – 90 % </a:t>
            </a:r>
            <a:r>
              <a:rPr lang="de-DE" sz="1900" dirty="0"/>
              <a:t>(Casser et al. 2016),</a:t>
            </a:r>
          </a:p>
          <a:p>
            <a:pPr marL="0" indent="0">
              <a:buNone/>
            </a:pPr>
            <a:endParaRPr lang="de-DE" sz="1900" dirty="0"/>
          </a:p>
          <a:p>
            <a:pPr marL="0" indent="0">
              <a:buNone/>
            </a:pPr>
            <a:r>
              <a:rPr lang="de-DE" sz="1900" dirty="0"/>
              <a:t>     </a:t>
            </a:r>
            <a:r>
              <a:rPr lang="de-DE" sz="2400" dirty="0"/>
              <a:t>die sich am besten durch eine körperliche Untersuchung nachweisen lassen und durch     </a:t>
            </a:r>
          </a:p>
          <a:p>
            <a:pPr marL="0" indent="0">
              <a:buNone/>
            </a:pPr>
            <a:r>
              <a:rPr lang="de-DE" sz="2400" dirty="0"/>
              <a:t>    bildgebende Untersuchungen nicht hinreichend belegt werden können. Die häufigste,    </a:t>
            </a:r>
          </a:p>
          <a:p>
            <a:pPr marL="0" indent="0">
              <a:buNone/>
            </a:pPr>
            <a:r>
              <a:rPr lang="de-DE" sz="2400" b="1" dirty="0"/>
              <a:t>    direkte </a:t>
            </a:r>
            <a:r>
              <a:rPr lang="de-DE" sz="2400" dirty="0"/>
              <a:t>Ursache für den Hexenschuss ist:</a:t>
            </a:r>
          </a:p>
          <a:p>
            <a:pPr marL="0" indent="0">
              <a:buNone/>
            </a:pPr>
            <a:r>
              <a:rPr lang="de-CH" sz="2400" dirty="0"/>
              <a:t>         - akute, muskuläre Überbeanspruchung in der Funktion, z.B. beim Heben </a:t>
            </a:r>
          </a:p>
          <a:p>
            <a:pPr marL="0" indent="0">
              <a:buNone/>
            </a:pPr>
            <a:endParaRPr lang="de-CH" sz="1800" dirty="0"/>
          </a:p>
          <a:p>
            <a:pPr marL="0" indent="0">
              <a:buNone/>
            </a:pPr>
            <a:r>
              <a:rPr lang="de-CH" sz="2400" b="1" dirty="0"/>
              <a:t>Die dabei häufig betroffenen Strukturen sind</a:t>
            </a:r>
          </a:p>
          <a:p>
            <a:pPr marL="0" indent="0">
              <a:buNone/>
            </a:pPr>
            <a:r>
              <a:rPr lang="de-CH" sz="2400" dirty="0"/>
              <a:t>m. gluteus maximus, m. </a:t>
            </a:r>
            <a:r>
              <a:rPr lang="de-CH" sz="2400" dirty="0" err="1"/>
              <a:t>longissimus</a:t>
            </a:r>
            <a:r>
              <a:rPr lang="de-CH" sz="2400" dirty="0"/>
              <a:t> </a:t>
            </a:r>
            <a:r>
              <a:rPr lang="de-CH" sz="2400" dirty="0" err="1"/>
              <a:t>dorsi</a:t>
            </a:r>
            <a:r>
              <a:rPr lang="de-CH" sz="2400" dirty="0"/>
              <a:t>, m. quadratus </a:t>
            </a:r>
            <a:r>
              <a:rPr lang="de-CH" sz="2400" dirty="0" err="1"/>
              <a:t>lumborum</a:t>
            </a:r>
            <a:r>
              <a:rPr lang="de-CH" sz="2400" dirty="0"/>
              <a:t>  </a:t>
            </a:r>
          </a:p>
          <a:p>
            <a:pPr marL="0" indent="0">
              <a:buNone/>
            </a:pPr>
            <a:endParaRPr lang="de-CH" sz="800" dirty="0"/>
          </a:p>
          <a:p>
            <a:pPr marL="0" indent="0">
              <a:buNone/>
            </a:pPr>
            <a:endParaRPr lang="de-CH" sz="800" dirty="0"/>
          </a:p>
          <a:p>
            <a:pPr marL="0" indent="0">
              <a:buNone/>
            </a:pPr>
            <a:endParaRPr lang="de-CH" sz="800" dirty="0"/>
          </a:p>
        </p:txBody>
      </p:sp>
      <p:pic>
        <p:nvPicPr>
          <p:cNvPr id="2050" name="Picture 2" descr="liefermann leidet unter rückenschmerzen - aufheben stock-fotos und bilder">
            <a:extLst>
              <a:ext uri="{FF2B5EF4-FFF2-40B4-BE49-F238E27FC236}">
                <a16:creationId xmlns:a16="http://schemas.microsoft.com/office/drawing/2014/main" id="{47A9286D-0907-4E08-8DF0-72E0F29B59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68" r="24831" b="-1"/>
          <a:stretch/>
        </p:blipFill>
        <p:spPr bwMode="auto">
          <a:xfrm>
            <a:off x="8204551" y="827666"/>
            <a:ext cx="2808721" cy="26821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FEF8C6EE-CCCC-46EE-BC5D-01B4810BCC39}"/>
              </a:ext>
            </a:extLst>
          </p:cNvPr>
          <p:cNvSpPr>
            <a:spLocks noGrp="1"/>
          </p:cNvSpPr>
          <p:nvPr>
            <p:ph type="ftr" sz="quarter" idx="11"/>
          </p:nvPr>
        </p:nvSpPr>
        <p:spPr>
          <a:xfrm>
            <a:off x="5183124" y="6356350"/>
            <a:ext cx="4824452" cy="365125"/>
          </a:xfrm>
        </p:spPr>
        <p:txBody>
          <a:bodyPr>
            <a:normAutofit/>
          </a:bodyPr>
          <a:lstStyle/>
          <a:p>
            <a:pPr algn="l">
              <a:spcAft>
                <a:spcPts val="600"/>
              </a:spcAft>
            </a:pPr>
            <a:r>
              <a:rPr lang="en-US" dirty="0">
                <a:solidFill>
                  <a:schemeClr val="tx1"/>
                </a:solidFill>
              </a:rPr>
              <a:t>Andreas Alt / </a:t>
            </a:r>
            <a:r>
              <a:rPr lang="en-US" dirty="0" err="1">
                <a:solidFill>
                  <a:schemeClr val="tx1"/>
                </a:solidFill>
              </a:rPr>
              <a:t>Sportclinic</a:t>
            </a:r>
            <a:r>
              <a:rPr lang="en-US" dirty="0">
                <a:solidFill>
                  <a:schemeClr val="tx1"/>
                </a:solidFill>
              </a:rPr>
              <a:t> Sihlcity / 2021</a:t>
            </a:r>
            <a:endParaRPr lang="de-CH" dirty="0">
              <a:solidFill>
                <a:schemeClr val="tx1"/>
              </a:solidFill>
            </a:endParaRPr>
          </a:p>
        </p:txBody>
      </p:sp>
      <p:sp>
        <p:nvSpPr>
          <p:cNvPr id="5" name="Textfeld 4">
            <a:extLst>
              <a:ext uri="{FF2B5EF4-FFF2-40B4-BE49-F238E27FC236}">
                <a16:creationId xmlns:a16="http://schemas.microsoft.com/office/drawing/2014/main" id="{D10F2174-A1FE-4F17-8780-837A3354F66A}"/>
              </a:ext>
            </a:extLst>
          </p:cNvPr>
          <p:cNvSpPr txBox="1"/>
          <p:nvPr/>
        </p:nvSpPr>
        <p:spPr>
          <a:xfrm>
            <a:off x="8093714" y="3532638"/>
            <a:ext cx="2204831"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218303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6DF0456-5AB0-4533-8884-83E13C6EC8D6}"/>
              </a:ext>
            </a:extLst>
          </p:cNvPr>
          <p:cNvSpPr>
            <a:spLocks noGrp="1"/>
          </p:cNvSpPr>
          <p:nvPr>
            <p:ph type="title"/>
          </p:nvPr>
        </p:nvSpPr>
        <p:spPr>
          <a:xfrm>
            <a:off x="838200" y="365125"/>
            <a:ext cx="10515600" cy="1325563"/>
          </a:xfrm>
        </p:spPr>
        <p:txBody>
          <a:bodyPr>
            <a:normAutofit/>
          </a:bodyPr>
          <a:lstStyle/>
          <a:p>
            <a:r>
              <a:rPr lang="de-CH" b="1" dirty="0"/>
              <a:t>Die «indirekten» Ursachen für einen ANLBP</a:t>
            </a:r>
          </a:p>
        </p:txBody>
      </p:sp>
      <p:sp>
        <p:nvSpPr>
          <p:cNvPr id="3" name="Inhaltsplatzhalter 2">
            <a:extLst>
              <a:ext uri="{FF2B5EF4-FFF2-40B4-BE49-F238E27FC236}">
                <a16:creationId xmlns:a16="http://schemas.microsoft.com/office/drawing/2014/main" id="{F985FF22-E8DA-4B78-A894-1E6D292767E5}"/>
              </a:ext>
            </a:extLst>
          </p:cNvPr>
          <p:cNvSpPr>
            <a:spLocks noGrp="1"/>
          </p:cNvSpPr>
          <p:nvPr>
            <p:ph idx="1"/>
          </p:nvPr>
        </p:nvSpPr>
        <p:spPr>
          <a:xfrm>
            <a:off x="1023256" y="1940606"/>
            <a:ext cx="6509657" cy="4165825"/>
          </a:xfrm>
        </p:spPr>
        <p:txBody>
          <a:bodyPr>
            <a:normAutofit fontScale="92500" lnSpcReduction="20000"/>
          </a:bodyPr>
          <a:lstStyle/>
          <a:p>
            <a:pPr marL="0" indent="0">
              <a:buNone/>
            </a:pPr>
            <a:r>
              <a:rPr lang="de-CH" sz="1800" dirty="0"/>
              <a:t>Bei den indirekten Ursachen für den ANLBP gilt es zu beachten, dass diese meistens auf den Lebensstil zurückzuführen sind (Oliveira et al. 2018). Doch nicht nur:</a:t>
            </a:r>
          </a:p>
          <a:p>
            <a:pPr marL="0" indent="0">
              <a:buNone/>
            </a:pPr>
            <a:endParaRPr lang="de-CH" sz="1800" dirty="0"/>
          </a:p>
          <a:p>
            <a:pPr>
              <a:buFontTx/>
              <a:buChar char="-"/>
            </a:pPr>
            <a:r>
              <a:rPr lang="de-DE" sz="1800" b="1" dirty="0"/>
              <a:t>Alter: </a:t>
            </a:r>
            <a:r>
              <a:rPr lang="de-DE" sz="1800" dirty="0"/>
              <a:t>Rückenschmerzen treten mit zunehmendem Alter häufiger auf (ab 30 oder 40 Jahren)</a:t>
            </a:r>
          </a:p>
          <a:p>
            <a:pPr>
              <a:buFontTx/>
              <a:buChar char="-"/>
            </a:pPr>
            <a:r>
              <a:rPr lang="de-DE" sz="1800" b="1" dirty="0"/>
              <a:t>Bewegungsmangel:</a:t>
            </a:r>
            <a:r>
              <a:rPr lang="de-DE" sz="1800" dirty="0"/>
              <a:t> Schwache, ungenutzte Muskeln im Rumpfbereich </a:t>
            </a:r>
          </a:p>
          <a:p>
            <a:pPr>
              <a:buFontTx/>
              <a:buChar char="-"/>
            </a:pPr>
            <a:r>
              <a:rPr lang="de-DE" sz="1800" b="1" dirty="0"/>
              <a:t>Deutliches Übergewicht:</a:t>
            </a:r>
            <a:r>
              <a:rPr lang="de-DE" sz="1800" dirty="0"/>
              <a:t> Übermäßiges Körpergewicht erhöhen die Wahrscheinlichkeit von plötzlichen Rückenschmerzen durch Funktionsbewegungen, z.B. Heben.</a:t>
            </a:r>
          </a:p>
          <a:p>
            <a:pPr>
              <a:buFontTx/>
              <a:buChar char="-"/>
            </a:pPr>
            <a:r>
              <a:rPr lang="de-DE" sz="1800" b="1" dirty="0"/>
              <a:t>Psychische Erkrankungen: </a:t>
            </a:r>
            <a:r>
              <a:rPr lang="de-DE" sz="1800" dirty="0"/>
              <a:t>Menschen, die zu Depressionen und Angstzuständen neigen, scheinen ein höheres Risiko für Rückenschmerzen zu haben.</a:t>
            </a:r>
          </a:p>
          <a:p>
            <a:pPr>
              <a:buFontTx/>
              <a:buChar char="-"/>
            </a:pPr>
            <a:r>
              <a:rPr lang="de-DE" sz="1800" b="1" dirty="0"/>
              <a:t>Rauchen: </a:t>
            </a:r>
            <a:r>
              <a:rPr lang="de-DE" sz="1800" dirty="0"/>
              <a:t>Rauchen löst häufigeres Husten aus, was zu Bandscheibenvorfällen führen kann. Rauchen kann auch die Durchblutung der Wirbelsäule vermindern und das Risiko von Osteoporose erhöhen.</a:t>
            </a:r>
          </a:p>
          <a:p>
            <a:pPr marL="0" indent="0">
              <a:buNone/>
            </a:pPr>
            <a:endParaRPr lang="de-CH" sz="1300" dirty="0"/>
          </a:p>
        </p:txBody>
      </p:sp>
      <p:sp>
        <p:nvSpPr>
          <p:cNvPr id="4" name="Fußzeilenplatzhalter 3">
            <a:extLst>
              <a:ext uri="{FF2B5EF4-FFF2-40B4-BE49-F238E27FC236}">
                <a16:creationId xmlns:a16="http://schemas.microsoft.com/office/drawing/2014/main" id="{82945CD0-8C1D-42ED-902D-5E45B49E3B4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
        <p:nvSpPr>
          <p:cNvPr id="5" name="Textfeld 4">
            <a:extLst>
              <a:ext uri="{FF2B5EF4-FFF2-40B4-BE49-F238E27FC236}">
                <a16:creationId xmlns:a16="http://schemas.microsoft.com/office/drawing/2014/main" id="{06E6C724-05F5-4704-A527-AD8493593B1F}"/>
              </a:ext>
            </a:extLst>
          </p:cNvPr>
          <p:cNvSpPr txBox="1"/>
          <p:nvPr/>
        </p:nvSpPr>
        <p:spPr>
          <a:xfrm>
            <a:off x="7793569" y="4593323"/>
            <a:ext cx="1883229"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pic>
        <p:nvPicPr>
          <p:cNvPr id="1026" name="Picture 2" descr="Stressmanagement | Verantwortungsvolle Chefs haben mehr Stress |  springerprofessional.de">
            <a:extLst>
              <a:ext uri="{FF2B5EF4-FFF2-40B4-BE49-F238E27FC236}">
                <a16:creationId xmlns:a16="http://schemas.microsoft.com/office/drawing/2014/main" id="{5AD3A3E9-C1D9-4152-8F16-7DB48E827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706" y="2055813"/>
            <a:ext cx="3400786" cy="253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2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07D157-DF4A-4AE2-A688-2A92E36F6A88}"/>
              </a:ext>
            </a:extLst>
          </p:cNvPr>
          <p:cNvSpPr>
            <a:spLocks noGrp="1"/>
          </p:cNvSpPr>
          <p:nvPr>
            <p:ph type="title"/>
          </p:nvPr>
        </p:nvSpPr>
        <p:spPr>
          <a:xfrm>
            <a:off x="838200" y="365125"/>
            <a:ext cx="8536709" cy="1807305"/>
          </a:xfrm>
        </p:spPr>
        <p:txBody>
          <a:bodyPr>
            <a:normAutofit/>
          </a:bodyPr>
          <a:lstStyle/>
          <a:p>
            <a:r>
              <a:rPr lang="de-CH" sz="4100" b="1" dirty="0"/>
              <a:t>Die Therapie von ANLBP Rücken-beschwerden </a:t>
            </a:r>
          </a:p>
        </p:txBody>
      </p:sp>
      <p:sp>
        <p:nvSpPr>
          <p:cNvPr id="3" name="Inhaltsplatzhalter 2">
            <a:extLst>
              <a:ext uri="{FF2B5EF4-FFF2-40B4-BE49-F238E27FC236}">
                <a16:creationId xmlns:a16="http://schemas.microsoft.com/office/drawing/2014/main" id="{5D88BC8F-A485-4223-815A-3399E28ECFE7}"/>
              </a:ext>
            </a:extLst>
          </p:cNvPr>
          <p:cNvSpPr>
            <a:spLocks noGrp="1"/>
          </p:cNvSpPr>
          <p:nvPr>
            <p:ph idx="1"/>
          </p:nvPr>
        </p:nvSpPr>
        <p:spPr>
          <a:xfrm>
            <a:off x="838201" y="2491467"/>
            <a:ext cx="7511471" cy="3435200"/>
          </a:xfrm>
        </p:spPr>
        <p:txBody>
          <a:bodyPr>
            <a:normAutofit/>
          </a:bodyPr>
          <a:lstStyle/>
          <a:p>
            <a:pPr marL="0" indent="0">
              <a:buNone/>
            </a:pPr>
            <a:r>
              <a:rPr lang="de-CH" sz="2000" dirty="0"/>
              <a:t>Aufgrund der akuten und meist sehr intensiven Symptome bei einem Hexenschuss muss die Therapie in eine </a:t>
            </a:r>
          </a:p>
          <a:p>
            <a:r>
              <a:rPr lang="de-CH" sz="2000" b="1" dirty="0"/>
              <a:t>akute</a:t>
            </a:r>
            <a:r>
              <a:rPr lang="de-CH" sz="2000" dirty="0"/>
              <a:t> und eine</a:t>
            </a:r>
          </a:p>
          <a:p>
            <a:r>
              <a:rPr lang="de-CH" sz="2000" b="1" dirty="0"/>
              <a:t>nachhaltige</a:t>
            </a:r>
            <a:r>
              <a:rPr lang="de-CH" sz="2000" dirty="0"/>
              <a:t> Therapie aufgeteilt werden </a:t>
            </a:r>
            <a:r>
              <a:rPr lang="de-CH" sz="1200" dirty="0"/>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Oliveira et al. 2018, Werber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Schiltenwolf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2016</a:t>
            </a:r>
            <a:r>
              <a:rPr lang="de-CH" sz="1200" dirty="0"/>
              <a:t>).</a:t>
            </a:r>
          </a:p>
          <a:p>
            <a:endParaRPr lang="de-CH" sz="2000" dirty="0"/>
          </a:p>
          <a:p>
            <a:pPr marL="0" indent="0">
              <a:buNone/>
            </a:pPr>
            <a:endParaRPr lang="de-CH" sz="2000" dirty="0"/>
          </a:p>
        </p:txBody>
      </p:sp>
      <p:pic>
        <p:nvPicPr>
          <p:cNvPr id="2050" name="Picture 2" descr="african professional chartered accountant woman - therapie stock-fotos und bilder">
            <a:extLst>
              <a:ext uri="{FF2B5EF4-FFF2-40B4-BE49-F238E27FC236}">
                <a16:creationId xmlns:a16="http://schemas.microsoft.com/office/drawing/2014/main" id="{240EBBBF-0142-40D7-9336-6F86AC68BB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 r="41275" b="-1"/>
          <a:stretch/>
        </p:blipFill>
        <p:spPr bwMode="auto">
          <a:xfrm>
            <a:off x="8577235" y="0"/>
            <a:ext cx="3611717" cy="4153952"/>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FCC1B49D-32AE-466A-AADD-1A86B1CB28AB}"/>
              </a:ext>
            </a:extLst>
          </p:cNvPr>
          <p:cNvSpPr>
            <a:spLocks noGrp="1"/>
          </p:cNvSpPr>
          <p:nvPr>
            <p:ph type="ftr" sz="quarter" idx="11"/>
          </p:nvPr>
        </p:nvSpPr>
        <p:spPr>
          <a:xfrm>
            <a:off x="3505200" y="6356350"/>
            <a:ext cx="3429000" cy="365125"/>
          </a:xfrm>
        </p:spPr>
        <p:txBody>
          <a:bodyPr>
            <a:normAutofit/>
          </a:bodyPr>
          <a:lstStyle/>
          <a:p>
            <a:pPr algn="l">
              <a:spcAft>
                <a:spcPts val="600"/>
              </a:spcAft>
            </a:pPr>
            <a:r>
              <a:rPr lang="en-US"/>
              <a:t>Andreas Alt / Sportclinic Sihlcity / 2021</a:t>
            </a:r>
            <a:endParaRPr lang="de-CH"/>
          </a:p>
        </p:txBody>
      </p:sp>
      <p:sp>
        <p:nvSpPr>
          <p:cNvPr id="5" name="Textfeld 4">
            <a:extLst>
              <a:ext uri="{FF2B5EF4-FFF2-40B4-BE49-F238E27FC236}">
                <a16:creationId xmlns:a16="http://schemas.microsoft.com/office/drawing/2014/main" id="{7C19F369-87DD-4BAA-9D0C-4EFF1CAB6B3B}"/>
              </a:ext>
            </a:extLst>
          </p:cNvPr>
          <p:cNvSpPr txBox="1"/>
          <p:nvPr/>
        </p:nvSpPr>
        <p:spPr>
          <a:xfrm>
            <a:off x="9028546" y="4134376"/>
            <a:ext cx="1251528"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332211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ein feuerwehrmann kniet vor dem feuer - notfall stock-fotos und bilder">
            <a:extLst>
              <a:ext uri="{FF2B5EF4-FFF2-40B4-BE49-F238E27FC236}">
                <a16:creationId xmlns:a16="http://schemas.microsoft.com/office/drawing/2014/main" id="{79E704FB-727D-44E6-8D50-7A83523178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12" r="11370" b="1"/>
          <a:stretch/>
        </p:blipFill>
        <p:spPr bwMode="auto">
          <a:xfrm>
            <a:off x="7538145" y="1093771"/>
            <a:ext cx="4635783" cy="3773096"/>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E048FA9-4AEF-4DF7-AAEB-52630FB4FFAA}"/>
              </a:ext>
            </a:extLst>
          </p:cNvPr>
          <p:cNvSpPr>
            <a:spLocks noGrp="1"/>
          </p:cNvSpPr>
          <p:nvPr>
            <p:ph type="title"/>
          </p:nvPr>
        </p:nvSpPr>
        <p:spPr>
          <a:xfrm>
            <a:off x="371092" y="516710"/>
            <a:ext cx="7167052" cy="1670484"/>
          </a:xfrm>
        </p:spPr>
        <p:txBody>
          <a:bodyPr anchor="b">
            <a:noAutofit/>
          </a:bodyPr>
          <a:lstStyle/>
          <a:p>
            <a:r>
              <a:rPr lang="de-CH" b="1" dirty="0"/>
              <a:t>Die akute Therapie bei </a:t>
            </a:r>
            <a:br>
              <a:rPr lang="de-CH" b="1" dirty="0"/>
            </a:br>
            <a:r>
              <a:rPr lang="de-CH" b="1" dirty="0"/>
              <a:t>ANLBP</a:t>
            </a:r>
          </a:p>
        </p:txBody>
      </p:sp>
      <p:sp>
        <p:nvSpPr>
          <p:cNvPr id="79" name="Rectangle 7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1" name="Rectangle 8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28" name="Content Placeholder 1029">
            <a:extLst>
              <a:ext uri="{FF2B5EF4-FFF2-40B4-BE49-F238E27FC236}">
                <a16:creationId xmlns:a16="http://schemas.microsoft.com/office/drawing/2014/main" id="{00965E9C-A4C8-4B93-82A4-A9824EB8F2CC}"/>
              </a:ext>
            </a:extLst>
          </p:cNvPr>
          <p:cNvSpPr>
            <a:spLocks noGrp="1"/>
          </p:cNvSpPr>
          <p:nvPr>
            <p:ph idx="1"/>
          </p:nvPr>
        </p:nvSpPr>
        <p:spPr>
          <a:xfrm>
            <a:off x="371093" y="2703904"/>
            <a:ext cx="7082652" cy="3773096"/>
          </a:xfrm>
        </p:spPr>
        <p:txBody>
          <a:bodyPr anchor="t">
            <a:normAutofit/>
          </a:bodyPr>
          <a:lstStyle/>
          <a:p>
            <a:pPr marL="0" indent="0">
              <a:buNone/>
            </a:pPr>
            <a:r>
              <a:rPr lang="de-CH" sz="1700" b="1" dirty="0"/>
              <a:t>Helfend </a:t>
            </a:r>
            <a:r>
              <a:rPr lang="de-DE" sz="1700" b="1" dirty="0"/>
              <a:t>sind</a:t>
            </a:r>
            <a:r>
              <a:rPr lang="en-US" sz="1700" b="1" dirty="0"/>
              <a:t>: </a:t>
            </a:r>
          </a:p>
          <a:p>
            <a:r>
              <a:rPr lang="en-US" sz="1700" dirty="0"/>
              <a:t>moderate </a:t>
            </a:r>
            <a:r>
              <a:rPr lang="de-DE" sz="1700" dirty="0"/>
              <a:t>Aktivität</a:t>
            </a:r>
            <a:r>
              <a:rPr lang="en-US" sz="1700" dirty="0"/>
              <a:t>, </a:t>
            </a:r>
            <a:r>
              <a:rPr lang="en-US" sz="1700" dirty="0" err="1"/>
              <a:t>z.B.</a:t>
            </a:r>
            <a:r>
              <a:rPr lang="en-US" sz="1700" dirty="0"/>
              <a:t> sanfte </a:t>
            </a:r>
            <a:r>
              <a:rPr lang="de-DE" sz="1700" dirty="0"/>
              <a:t>Mobilisation</a:t>
            </a:r>
            <a:r>
              <a:rPr lang="en-US" sz="1700" dirty="0"/>
              <a:t> in der Funktion </a:t>
            </a:r>
            <a:r>
              <a:rPr lang="en-US" sz="1700" dirty="0">
                <a:sym typeface="Wingdings" panose="05000000000000000000" pitchFamily="2" charset="2"/>
              </a:rPr>
              <a:t> Aufstehen – </a:t>
            </a:r>
            <a:r>
              <a:rPr lang="en-US" sz="1700" dirty="0" err="1">
                <a:sym typeface="Wingdings" panose="05000000000000000000" pitchFamily="2" charset="2"/>
              </a:rPr>
              <a:t>Absetzen</a:t>
            </a:r>
            <a:r>
              <a:rPr lang="en-US" sz="1700" dirty="0">
                <a:sym typeface="Wingdings" panose="05000000000000000000" pitchFamily="2" charset="2"/>
              </a:rPr>
              <a:t>, </a:t>
            </a:r>
            <a:r>
              <a:rPr lang="en-US" sz="1700" dirty="0" err="1">
                <a:sym typeface="Wingdings" panose="05000000000000000000" pitchFamily="2" charset="2"/>
              </a:rPr>
              <a:t>Beckenkippen</a:t>
            </a:r>
            <a:r>
              <a:rPr lang="en-US" sz="1700" dirty="0">
                <a:sym typeface="Wingdings" panose="05000000000000000000" pitchFamily="2" charset="2"/>
              </a:rPr>
              <a:t>, Superman-</a:t>
            </a:r>
            <a:r>
              <a:rPr lang="de-CH" sz="1800" dirty="0">
                <a:solidFill>
                  <a:prstClr val="black"/>
                </a:solidFill>
              </a:rPr>
              <a:t>Übung etc.</a:t>
            </a:r>
            <a:endParaRPr lang="en-US" dirty="0"/>
          </a:p>
          <a:p>
            <a:r>
              <a:rPr lang="en-US" sz="1700" dirty="0">
                <a:sym typeface="Wingdings" panose="05000000000000000000" pitchFamily="2" charset="2"/>
              </a:rPr>
              <a:t>etc. </a:t>
            </a:r>
            <a:r>
              <a:rPr lang="en-US" sz="1700" dirty="0" err="1"/>
              <a:t>Stressreduktion</a:t>
            </a:r>
            <a:r>
              <a:rPr lang="en-US" sz="1700" dirty="0"/>
              <a:t>, </a:t>
            </a:r>
            <a:r>
              <a:rPr lang="en-US" sz="1700" dirty="0" err="1"/>
              <a:t>z.B.</a:t>
            </a:r>
            <a:r>
              <a:rPr lang="en-US" sz="1700" dirty="0"/>
              <a:t> </a:t>
            </a:r>
            <a:r>
              <a:rPr lang="en-US" sz="1700" dirty="0" err="1"/>
              <a:t>aus</a:t>
            </a:r>
            <a:r>
              <a:rPr lang="en-US" sz="1700" dirty="0"/>
              <a:t> der </a:t>
            </a:r>
            <a:r>
              <a:rPr lang="en-US" sz="1700" dirty="0" err="1"/>
              <a:t>Umgebung</a:t>
            </a:r>
            <a:r>
              <a:rPr lang="en-US" sz="1700" dirty="0"/>
              <a:t> (</a:t>
            </a:r>
            <a:r>
              <a:rPr lang="en-US" sz="1700" dirty="0" err="1"/>
              <a:t>Beruf</a:t>
            </a:r>
            <a:r>
              <a:rPr lang="en-US" sz="1700" dirty="0"/>
              <a:t>, familiar, </a:t>
            </a:r>
            <a:r>
              <a:rPr lang="en-US" sz="1700" dirty="0" err="1"/>
              <a:t>eigene</a:t>
            </a:r>
            <a:r>
              <a:rPr lang="en-US" sz="1700" dirty="0"/>
              <a:t> </a:t>
            </a:r>
            <a:r>
              <a:rPr lang="en-US" sz="1700" dirty="0" err="1"/>
              <a:t>Ambitionen</a:t>
            </a:r>
            <a:r>
              <a:rPr lang="en-US" sz="1700" dirty="0"/>
              <a:t> und </a:t>
            </a:r>
            <a:r>
              <a:rPr lang="en-US" sz="1700" dirty="0" err="1"/>
              <a:t>Erwartungen</a:t>
            </a:r>
            <a:r>
              <a:rPr lang="en-US" sz="1700" dirty="0"/>
              <a:t>, </a:t>
            </a:r>
            <a:r>
              <a:rPr lang="en-US" sz="1700" dirty="0" err="1"/>
              <a:t>z.B.</a:t>
            </a:r>
            <a:r>
              <a:rPr lang="en-US" sz="1700" dirty="0"/>
              <a:t> </a:t>
            </a:r>
            <a:r>
              <a:rPr lang="en-US" sz="1700" dirty="0" err="1"/>
              <a:t>sportspezifisch</a:t>
            </a:r>
            <a:r>
              <a:rPr lang="en-US" sz="1700" dirty="0"/>
              <a:t> </a:t>
            </a:r>
            <a:r>
              <a:rPr lang="en-US" sz="1700" dirty="0" err="1"/>
              <a:t>reduzieren</a:t>
            </a:r>
            <a:r>
              <a:rPr lang="en-US" sz="1700" dirty="0"/>
              <a:t>)</a:t>
            </a:r>
          </a:p>
          <a:p>
            <a:r>
              <a:rPr lang="en-US" sz="1700" dirty="0" err="1"/>
              <a:t>Entspannung</a:t>
            </a:r>
            <a:r>
              <a:rPr lang="en-US" sz="1700" dirty="0"/>
              <a:t>, </a:t>
            </a:r>
            <a:r>
              <a:rPr lang="en-US" sz="1700" dirty="0" err="1"/>
              <a:t>z.B.</a:t>
            </a:r>
            <a:r>
              <a:rPr lang="en-US" sz="1700" dirty="0"/>
              <a:t> «warmes Bad» </a:t>
            </a:r>
          </a:p>
          <a:p>
            <a:r>
              <a:rPr lang="en-US" sz="1700" dirty="0" err="1"/>
              <a:t>keine</a:t>
            </a:r>
            <a:r>
              <a:rPr lang="en-US" sz="1700" dirty="0"/>
              <a:t> </a:t>
            </a:r>
            <a:r>
              <a:rPr lang="en-US" sz="1700" dirty="0" err="1"/>
              <a:t>Bettruhe</a:t>
            </a:r>
            <a:endParaRPr lang="en-US" sz="1700" dirty="0"/>
          </a:p>
          <a:p>
            <a:r>
              <a:rPr lang="en-US" sz="1700" dirty="0"/>
              <a:t>so gut </a:t>
            </a:r>
            <a:r>
              <a:rPr lang="en-US" sz="1700" dirty="0" err="1"/>
              <a:t>wie</a:t>
            </a:r>
            <a:r>
              <a:rPr lang="en-US" sz="1700" dirty="0"/>
              <a:t> </a:t>
            </a:r>
            <a:r>
              <a:rPr lang="en-US" sz="1700" dirty="0" err="1"/>
              <a:t>möglich</a:t>
            </a:r>
            <a:r>
              <a:rPr lang="en-US" sz="1700" dirty="0"/>
              <a:t> </a:t>
            </a:r>
            <a:r>
              <a:rPr lang="en-US" sz="1700" dirty="0" err="1"/>
              <a:t>aktiv</a:t>
            </a:r>
            <a:r>
              <a:rPr lang="en-US" sz="1700" dirty="0"/>
              <a:t> </a:t>
            </a:r>
            <a:r>
              <a:rPr lang="en-US" sz="1700" dirty="0" err="1"/>
              <a:t>bleiben</a:t>
            </a:r>
            <a:r>
              <a:rPr lang="en-US" sz="1700" dirty="0"/>
              <a:t> </a:t>
            </a:r>
          </a:p>
          <a:p>
            <a:r>
              <a:rPr lang="en-US" sz="1700" dirty="0" err="1"/>
              <a:t>Gewissheit</a:t>
            </a:r>
            <a:r>
              <a:rPr lang="en-US" sz="1700" dirty="0"/>
              <a:t>, </a:t>
            </a:r>
            <a:r>
              <a:rPr lang="en-US" sz="1700" dirty="0" err="1"/>
              <a:t>dass</a:t>
            </a:r>
            <a:r>
              <a:rPr lang="en-US" sz="1700" dirty="0"/>
              <a:t> </a:t>
            </a:r>
            <a:r>
              <a:rPr lang="en-US" sz="1700" dirty="0" err="1"/>
              <a:t>Schmerz</a:t>
            </a:r>
            <a:r>
              <a:rPr lang="en-US" sz="1700" dirty="0"/>
              <a:t> </a:t>
            </a:r>
            <a:r>
              <a:rPr lang="en-US" sz="1700" dirty="0" err="1"/>
              <a:t>nach</a:t>
            </a:r>
            <a:r>
              <a:rPr lang="en-US" sz="1700" dirty="0"/>
              <a:t> </a:t>
            </a:r>
            <a:r>
              <a:rPr lang="en-US" sz="1700" dirty="0" err="1"/>
              <a:t>wenigen</a:t>
            </a:r>
            <a:r>
              <a:rPr lang="en-US" sz="1700" dirty="0"/>
              <a:t> </a:t>
            </a:r>
            <a:r>
              <a:rPr lang="en-US" sz="1700" dirty="0" err="1"/>
              <a:t>Tagen</a:t>
            </a:r>
            <a:r>
              <a:rPr lang="en-US" sz="1700" dirty="0"/>
              <a:t> </a:t>
            </a:r>
            <a:r>
              <a:rPr lang="en-US" sz="1700" dirty="0" err="1"/>
              <a:t>nachlassen</a:t>
            </a:r>
            <a:r>
              <a:rPr lang="en-US" sz="1700" dirty="0"/>
              <a:t> </a:t>
            </a:r>
            <a:r>
              <a:rPr lang="en-US" sz="1700" dirty="0" err="1"/>
              <a:t>wird</a:t>
            </a:r>
            <a:r>
              <a:rPr lang="en-US" sz="1700" dirty="0"/>
              <a:t> </a:t>
            </a:r>
            <a:r>
              <a:rPr lang="en-US" sz="1200" dirty="0"/>
              <a:t>(Kent et al. 2017)</a:t>
            </a:r>
          </a:p>
          <a:p>
            <a:r>
              <a:rPr lang="en-US" sz="1700" dirty="0"/>
              <a:t>Nur </a:t>
            </a:r>
            <a:r>
              <a:rPr lang="en-US" sz="1700" dirty="0" err="1"/>
              <a:t>im</a:t>
            </a:r>
            <a:r>
              <a:rPr lang="en-US" sz="1700" dirty="0"/>
              <a:t> </a:t>
            </a:r>
            <a:r>
              <a:rPr lang="en-US" sz="1700" dirty="0" err="1"/>
              <a:t>Notfall</a:t>
            </a:r>
            <a:r>
              <a:rPr lang="en-US" sz="1700" dirty="0"/>
              <a:t> (= </a:t>
            </a:r>
            <a:r>
              <a:rPr lang="en-US" sz="1700" dirty="0" err="1"/>
              <a:t>extrem</a:t>
            </a:r>
            <a:r>
              <a:rPr lang="en-US" sz="1700" dirty="0"/>
              <a:t> </a:t>
            </a:r>
            <a:r>
              <a:rPr lang="en-US" sz="1700" dirty="0" err="1"/>
              <a:t>hohe</a:t>
            </a:r>
            <a:r>
              <a:rPr lang="en-US" sz="1700" dirty="0"/>
              <a:t> </a:t>
            </a:r>
            <a:r>
              <a:rPr lang="en-US" sz="1700" dirty="0" err="1"/>
              <a:t>Schmezintensität</a:t>
            </a:r>
            <a:r>
              <a:rPr lang="en-US" sz="1700" dirty="0"/>
              <a:t> = NRS 8 </a:t>
            </a:r>
            <a:r>
              <a:rPr lang="en-US" sz="1700" dirty="0" err="1"/>
              <a:t>oder</a:t>
            </a:r>
            <a:r>
              <a:rPr lang="en-US" sz="1700" dirty="0"/>
              <a:t> </a:t>
            </a:r>
            <a:r>
              <a:rPr lang="en-US" sz="1700" dirty="0" err="1"/>
              <a:t>mehr</a:t>
            </a:r>
            <a:r>
              <a:rPr lang="en-US" sz="1700" dirty="0"/>
              <a:t>) </a:t>
            </a:r>
            <a:r>
              <a:rPr lang="en-US" sz="1700" dirty="0" err="1"/>
              <a:t>Schmerzmittel</a:t>
            </a:r>
            <a:r>
              <a:rPr lang="en-US" sz="1700" dirty="0"/>
              <a:t> (</a:t>
            </a:r>
            <a:r>
              <a:rPr lang="en-US" sz="1700" dirty="0" err="1"/>
              <a:t>ärztliche</a:t>
            </a:r>
            <a:r>
              <a:rPr lang="en-US" sz="1700" dirty="0"/>
              <a:t> </a:t>
            </a:r>
            <a:r>
              <a:rPr lang="en-US" sz="1700" dirty="0" err="1"/>
              <a:t>Kontrolle</a:t>
            </a:r>
            <a:r>
              <a:rPr lang="en-US" sz="1700" dirty="0"/>
              <a:t>)</a:t>
            </a:r>
          </a:p>
          <a:p>
            <a:pPr marL="0" indent="0">
              <a:buNone/>
            </a:pPr>
            <a:endParaRPr lang="en-US" sz="1700" dirty="0">
              <a:solidFill>
                <a:srgbClr val="FF0000"/>
              </a:solidFill>
            </a:endParaRPr>
          </a:p>
        </p:txBody>
      </p:sp>
      <p:sp>
        <p:nvSpPr>
          <p:cNvPr id="4" name="Fußzeilenplatzhalter 3">
            <a:extLst>
              <a:ext uri="{FF2B5EF4-FFF2-40B4-BE49-F238E27FC236}">
                <a16:creationId xmlns:a16="http://schemas.microsoft.com/office/drawing/2014/main" id="{B9C5CC09-598E-4335-9FCA-04686F1610A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bg1"/>
                </a:solidFill>
              </a:rPr>
              <a:t>Andreas Alt / Sportclinic Sihlcity / 2021</a:t>
            </a:r>
            <a:endParaRPr lang="de-CH">
              <a:solidFill>
                <a:schemeClr val="bg1"/>
              </a:solidFill>
            </a:endParaRPr>
          </a:p>
        </p:txBody>
      </p:sp>
      <p:sp>
        <p:nvSpPr>
          <p:cNvPr id="5" name="Textfeld 4">
            <a:extLst>
              <a:ext uri="{FF2B5EF4-FFF2-40B4-BE49-F238E27FC236}">
                <a16:creationId xmlns:a16="http://schemas.microsoft.com/office/drawing/2014/main" id="{CD1349BD-A4B3-460B-A1CF-07DACB612344}"/>
              </a:ext>
            </a:extLst>
          </p:cNvPr>
          <p:cNvSpPr txBox="1"/>
          <p:nvPr/>
        </p:nvSpPr>
        <p:spPr>
          <a:xfrm>
            <a:off x="7538144" y="4898054"/>
            <a:ext cx="1896311"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422867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AB602-88C0-4ABD-82C7-204DD52462F0}"/>
              </a:ext>
            </a:extLst>
          </p:cNvPr>
          <p:cNvSpPr>
            <a:spLocks noGrp="1"/>
          </p:cNvSpPr>
          <p:nvPr>
            <p:ph type="title"/>
          </p:nvPr>
        </p:nvSpPr>
        <p:spPr>
          <a:xfrm>
            <a:off x="838200" y="365125"/>
            <a:ext cx="10515600" cy="808575"/>
          </a:xfrm>
        </p:spPr>
        <p:txBody>
          <a:bodyPr>
            <a:normAutofit fontScale="90000"/>
          </a:bodyPr>
          <a:lstStyle/>
          <a:p>
            <a:r>
              <a:rPr lang="de-CH" b="1" dirty="0"/>
              <a:t>Übungen zur akuten Schmerzreduktion &amp; zur Widererlangung der alltäglichen Belastbarkeit</a:t>
            </a:r>
          </a:p>
        </p:txBody>
      </p:sp>
      <p:sp>
        <p:nvSpPr>
          <p:cNvPr id="4" name="Fußzeilenplatzhalter 3">
            <a:extLst>
              <a:ext uri="{FF2B5EF4-FFF2-40B4-BE49-F238E27FC236}">
                <a16:creationId xmlns:a16="http://schemas.microsoft.com/office/drawing/2014/main" id="{2B11B2CA-076D-4A01-82BE-11DF95FD43EF}"/>
              </a:ext>
            </a:extLst>
          </p:cNvPr>
          <p:cNvSpPr>
            <a:spLocks noGrp="1"/>
          </p:cNvSpPr>
          <p:nvPr>
            <p:ph type="ftr" sz="quarter" idx="11"/>
          </p:nvPr>
        </p:nvSpPr>
        <p:spPr/>
        <p:txBody>
          <a:bodyPr/>
          <a:lstStyle/>
          <a:p>
            <a:r>
              <a:rPr lang="en-US"/>
              <a:t>Andreas Alt / Sportclinic Sihlcity / 2021</a:t>
            </a:r>
            <a:endParaRPr lang="de-CH"/>
          </a:p>
        </p:txBody>
      </p:sp>
      <p:sp>
        <p:nvSpPr>
          <p:cNvPr id="5" name="Inhaltsplatzhalter 4">
            <a:extLst>
              <a:ext uri="{FF2B5EF4-FFF2-40B4-BE49-F238E27FC236}">
                <a16:creationId xmlns:a16="http://schemas.microsoft.com/office/drawing/2014/main" id="{65CAEF96-9DB3-4EA0-BD01-3DEA4ADBD8E2}"/>
              </a:ext>
            </a:extLst>
          </p:cNvPr>
          <p:cNvSpPr>
            <a:spLocks noGrp="1"/>
          </p:cNvSpPr>
          <p:nvPr>
            <p:ph idx="1"/>
          </p:nvPr>
        </p:nvSpPr>
        <p:spPr>
          <a:xfrm>
            <a:off x="838200" y="1413164"/>
            <a:ext cx="10515600" cy="5308311"/>
          </a:xfrm>
        </p:spPr>
        <p:txBody>
          <a:bodyPr/>
          <a:lstStyle/>
          <a:p>
            <a:pPr marL="0" indent="0">
              <a:buNone/>
            </a:pPr>
            <a:r>
              <a:rPr lang="de-CH" sz="1800" u="sng" dirty="0"/>
              <a:t>Beispiele für die akute Schmerzlinderung</a:t>
            </a:r>
          </a:p>
          <a:p>
            <a:pPr marL="0" indent="0">
              <a:buNone/>
            </a:pPr>
            <a:endParaRPr lang="de-CH" dirty="0">
              <a:solidFill>
                <a:srgbClr val="FF0000"/>
              </a:solidFill>
            </a:endParaRPr>
          </a:p>
          <a:p>
            <a:pPr marL="0" indent="0">
              <a:buNone/>
            </a:pPr>
            <a:endParaRPr lang="de-CH" dirty="0">
              <a:solidFill>
                <a:srgbClr val="FF0000"/>
              </a:solidFill>
            </a:endParaRPr>
          </a:p>
          <a:p>
            <a:pPr marL="0" indent="0">
              <a:buNone/>
            </a:pPr>
            <a:endParaRPr lang="de-CH" dirty="0">
              <a:solidFill>
                <a:srgbClr val="FF0000"/>
              </a:solidFill>
            </a:endParaRPr>
          </a:p>
          <a:p>
            <a:pPr marL="0" indent="0">
              <a:buNone/>
            </a:pPr>
            <a:endParaRPr lang="de-CH" sz="1200" dirty="0">
              <a:solidFill>
                <a:srgbClr val="FF0000"/>
              </a:solidFill>
            </a:endParaRPr>
          </a:p>
          <a:p>
            <a:pPr marL="0" indent="0">
              <a:buNone/>
            </a:pPr>
            <a:endParaRPr lang="de-CH" sz="1800" dirty="0"/>
          </a:p>
          <a:p>
            <a:pPr marL="0" indent="0">
              <a:buNone/>
            </a:pPr>
            <a:r>
              <a:rPr lang="de-CH" sz="1800" dirty="0"/>
              <a:t>Beispiele für die stufenweise &amp; nachhaltige Belastbarkeitsentwicklung </a:t>
            </a:r>
          </a:p>
          <a:p>
            <a:pPr marL="0" indent="0">
              <a:buNone/>
            </a:pPr>
            <a:endParaRPr lang="de-CH" dirty="0">
              <a:solidFill>
                <a:srgbClr val="FF0000"/>
              </a:solidFill>
            </a:endParaRPr>
          </a:p>
          <a:p>
            <a:pPr marL="0" indent="0">
              <a:buNone/>
            </a:pPr>
            <a:endParaRPr lang="de-CH" dirty="0">
              <a:solidFill>
                <a:srgbClr val="FF0000"/>
              </a:solidFill>
            </a:endParaRPr>
          </a:p>
          <a:p>
            <a:pPr marL="0" indent="0">
              <a:buNone/>
            </a:pPr>
            <a:endParaRPr lang="de-CH" dirty="0">
              <a:solidFill>
                <a:srgbClr val="FF0000"/>
              </a:solidFill>
            </a:endParaRPr>
          </a:p>
          <a:p>
            <a:pPr marL="0" indent="0">
              <a:buNone/>
            </a:pPr>
            <a:endParaRPr lang="de-CH" dirty="0">
              <a:solidFill>
                <a:srgbClr val="FF0000"/>
              </a:solidFill>
            </a:endParaRPr>
          </a:p>
        </p:txBody>
      </p:sp>
      <p:pic>
        <p:nvPicPr>
          <p:cNvPr id="3" name="Grafik 2">
            <a:extLst>
              <a:ext uri="{FF2B5EF4-FFF2-40B4-BE49-F238E27FC236}">
                <a16:creationId xmlns:a16="http://schemas.microsoft.com/office/drawing/2014/main" id="{8A7997B3-5DFF-4826-9A5D-2876F7046839}"/>
              </a:ext>
            </a:extLst>
          </p:cNvPr>
          <p:cNvPicPr>
            <a:picLocks noChangeAspect="1"/>
          </p:cNvPicPr>
          <p:nvPr/>
        </p:nvPicPr>
        <p:blipFill>
          <a:blip r:embed="rId2"/>
          <a:stretch>
            <a:fillRect/>
          </a:stretch>
        </p:blipFill>
        <p:spPr>
          <a:xfrm>
            <a:off x="936172" y="4364180"/>
            <a:ext cx="2212521" cy="1475014"/>
          </a:xfrm>
          <a:prstGeom prst="rect">
            <a:avLst/>
          </a:prstGeom>
        </p:spPr>
      </p:pic>
      <p:pic>
        <p:nvPicPr>
          <p:cNvPr id="7" name="Grafik 6">
            <a:extLst>
              <a:ext uri="{FF2B5EF4-FFF2-40B4-BE49-F238E27FC236}">
                <a16:creationId xmlns:a16="http://schemas.microsoft.com/office/drawing/2014/main" id="{C0E89D07-4FC4-4683-BE55-49856FABE7BB}"/>
              </a:ext>
            </a:extLst>
          </p:cNvPr>
          <p:cNvPicPr>
            <a:picLocks noChangeAspect="1"/>
          </p:cNvPicPr>
          <p:nvPr/>
        </p:nvPicPr>
        <p:blipFill>
          <a:blip r:embed="rId3"/>
          <a:stretch>
            <a:fillRect/>
          </a:stretch>
        </p:blipFill>
        <p:spPr>
          <a:xfrm>
            <a:off x="936172" y="1945253"/>
            <a:ext cx="2133599" cy="1432858"/>
          </a:xfrm>
          <a:prstGeom prst="rect">
            <a:avLst/>
          </a:prstGeom>
        </p:spPr>
      </p:pic>
      <p:pic>
        <p:nvPicPr>
          <p:cNvPr id="8" name="Grafik 7">
            <a:extLst>
              <a:ext uri="{FF2B5EF4-FFF2-40B4-BE49-F238E27FC236}">
                <a16:creationId xmlns:a16="http://schemas.microsoft.com/office/drawing/2014/main" id="{F0CB7467-631C-47AF-8DC7-6B3B3E878614}"/>
              </a:ext>
            </a:extLst>
          </p:cNvPr>
          <p:cNvPicPr>
            <a:picLocks noChangeAspect="1"/>
          </p:cNvPicPr>
          <p:nvPr/>
        </p:nvPicPr>
        <p:blipFill>
          <a:blip r:embed="rId4"/>
          <a:stretch>
            <a:fillRect/>
          </a:stretch>
        </p:blipFill>
        <p:spPr>
          <a:xfrm>
            <a:off x="6032046" y="1804733"/>
            <a:ext cx="2359479" cy="1572986"/>
          </a:xfrm>
          <a:prstGeom prst="rect">
            <a:avLst/>
          </a:prstGeom>
        </p:spPr>
      </p:pic>
      <p:pic>
        <p:nvPicPr>
          <p:cNvPr id="9" name="Grafik 8">
            <a:extLst>
              <a:ext uri="{FF2B5EF4-FFF2-40B4-BE49-F238E27FC236}">
                <a16:creationId xmlns:a16="http://schemas.microsoft.com/office/drawing/2014/main" id="{9AAC5357-E86F-41E0-84E2-8926E63F9B98}"/>
              </a:ext>
            </a:extLst>
          </p:cNvPr>
          <p:cNvPicPr>
            <a:picLocks noChangeAspect="1"/>
          </p:cNvPicPr>
          <p:nvPr/>
        </p:nvPicPr>
        <p:blipFill>
          <a:blip r:embed="rId5"/>
          <a:stretch>
            <a:fillRect/>
          </a:stretch>
        </p:blipFill>
        <p:spPr>
          <a:xfrm>
            <a:off x="6032046" y="4310288"/>
            <a:ext cx="1607589" cy="1607589"/>
          </a:xfrm>
          <a:prstGeom prst="rect">
            <a:avLst/>
          </a:prstGeom>
        </p:spPr>
      </p:pic>
      <p:sp>
        <p:nvSpPr>
          <p:cNvPr id="11" name="Textfeld 10">
            <a:extLst>
              <a:ext uri="{FF2B5EF4-FFF2-40B4-BE49-F238E27FC236}">
                <a16:creationId xmlns:a16="http://schemas.microsoft.com/office/drawing/2014/main" id="{D1AD15D1-7CAE-4A95-85B4-53687E04B366}"/>
              </a:ext>
            </a:extLst>
          </p:cNvPr>
          <p:cNvSpPr txBox="1"/>
          <p:nvPr/>
        </p:nvSpPr>
        <p:spPr>
          <a:xfrm>
            <a:off x="838200" y="3378111"/>
            <a:ext cx="2573646" cy="430887"/>
          </a:xfrm>
          <a:prstGeom prst="rect">
            <a:avLst/>
          </a:prstGeom>
          <a:noFill/>
        </p:spPr>
        <p:txBody>
          <a:bodyPr wrap="square" rtlCol="0">
            <a:spAutoFit/>
          </a:bodyPr>
          <a:lstStyle/>
          <a:p>
            <a:r>
              <a:rPr lang="de-CH" sz="1200" dirty="0"/>
              <a:t>Beckenkippen nach oben und unten  </a:t>
            </a:r>
            <a:r>
              <a:rPr lang="de-CH" sz="1000" dirty="0"/>
              <a:t>Quelle: </a:t>
            </a:r>
            <a:r>
              <a:rPr lang="de-CH" sz="1000" dirty="0" err="1"/>
              <a:t>Pixabay</a:t>
            </a:r>
            <a:endParaRPr lang="de-CH" sz="1000" dirty="0"/>
          </a:p>
        </p:txBody>
      </p:sp>
      <p:sp>
        <p:nvSpPr>
          <p:cNvPr id="6" name="Textfeld 5">
            <a:extLst>
              <a:ext uri="{FF2B5EF4-FFF2-40B4-BE49-F238E27FC236}">
                <a16:creationId xmlns:a16="http://schemas.microsoft.com/office/drawing/2014/main" id="{EE7315D7-E116-4CBB-9AB4-8E0AAAA36241}"/>
              </a:ext>
            </a:extLst>
          </p:cNvPr>
          <p:cNvSpPr txBox="1"/>
          <p:nvPr/>
        </p:nvSpPr>
        <p:spPr>
          <a:xfrm>
            <a:off x="5920509" y="3378111"/>
            <a:ext cx="3094183" cy="430887"/>
          </a:xfrm>
          <a:prstGeom prst="rect">
            <a:avLst/>
          </a:prstGeom>
          <a:noFill/>
        </p:spPr>
        <p:txBody>
          <a:bodyPr wrap="square" rtlCol="0">
            <a:spAutoFit/>
          </a:bodyPr>
          <a:lstStyle/>
          <a:p>
            <a:r>
              <a:rPr lang="de-CH" sz="1200" dirty="0"/>
              <a:t>Dreh-Dehn-Lage Brust- und Lendenwirbelsäule</a:t>
            </a:r>
          </a:p>
          <a:p>
            <a:r>
              <a:rPr lang="de-CH" sz="1000" dirty="0"/>
              <a:t>Quelle: </a:t>
            </a:r>
            <a:r>
              <a:rPr lang="de-CH" sz="1000" dirty="0" err="1"/>
              <a:t>Pixabay</a:t>
            </a:r>
            <a:endParaRPr lang="de-CH" sz="1000" dirty="0"/>
          </a:p>
        </p:txBody>
      </p:sp>
      <p:sp>
        <p:nvSpPr>
          <p:cNvPr id="12" name="Textfeld 11">
            <a:extLst>
              <a:ext uri="{FF2B5EF4-FFF2-40B4-BE49-F238E27FC236}">
                <a16:creationId xmlns:a16="http://schemas.microsoft.com/office/drawing/2014/main" id="{5551F494-8896-4A3A-97CE-810A4A62F0D5}"/>
              </a:ext>
            </a:extLst>
          </p:cNvPr>
          <p:cNvSpPr txBox="1"/>
          <p:nvPr/>
        </p:nvSpPr>
        <p:spPr>
          <a:xfrm>
            <a:off x="936172" y="5893992"/>
            <a:ext cx="2287319" cy="430887"/>
          </a:xfrm>
          <a:prstGeom prst="rect">
            <a:avLst/>
          </a:prstGeom>
          <a:noFill/>
        </p:spPr>
        <p:txBody>
          <a:bodyPr wrap="square" rtlCol="0">
            <a:spAutoFit/>
          </a:bodyPr>
          <a:lstStyle/>
          <a:p>
            <a:r>
              <a:rPr lang="de-CH" sz="1200" dirty="0"/>
              <a:t>Superman-Übung </a:t>
            </a:r>
          </a:p>
          <a:p>
            <a:r>
              <a:rPr lang="de-CH" sz="1000" dirty="0"/>
              <a:t>Quelle: </a:t>
            </a:r>
            <a:r>
              <a:rPr lang="de-CH" sz="1000" dirty="0" err="1"/>
              <a:t>Pixabay</a:t>
            </a:r>
            <a:endParaRPr lang="de-CH" sz="1000" dirty="0"/>
          </a:p>
        </p:txBody>
      </p:sp>
      <p:sp>
        <p:nvSpPr>
          <p:cNvPr id="13" name="Textfeld 12">
            <a:extLst>
              <a:ext uri="{FF2B5EF4-FFF2-40B4-BE49-F238E27FC236}">
                <a16:creationId xmlns:a16="http://schemas.microsoft.com/office/drawing/2014/main" id="{E9A410AE-EDEC-4EFE-A275-6EF33993B447}"/>
              </a:ext>
            </a:extLst>
          </p:cNvPr>
          <p:cNvSpPr txBox="1"/>
          <p:nvPr/>
        </p:nvSpPr>
        <p:spPr>
          <a:xfrm>
            <a:off x="6106844" y="5832436"/>
            <a:ext cx="3472172" cy="430887"/>
          </a:xfrm>
          <a:prstGeom prst="rect">
            <a:avLst/>
          </a:prstGeom>
          <a:noFill/>
        </p:spPr>
        <p:txBody>
          <a:bodyPr wrap="square" rtlCol="0">
            <a:spAutoFit/>
          </a:bodyPr>
          <a:lstStyle/>
          <a:p>
            <a:r>
              <a:rPr lang="de-CH" sz="1200" dirty="0"/>
              <a:t>Kreuzheben als gezielte Vorbereitung zum Heben</a:t>
            </a:r>
          </a:p>
          <a:p>
            <a:r>
              <a:rPr lang="de-CH" sz="1000" dirty="0"/>
              <a:t>Quelle: </a:t>
            </a:r>
            <a:r>
              <a:rPr lang="de-CH" sz="1000" dirty="0" err="1"/>
              <a:t>Pixabay</a:t>
            </a:r>
            <a:endParaRPr lang="de-CH" sz="1000" dirty="0"/>
          </a:p>
        </p:txBody>
      </p:sp>
    </p:spTree>
    <p:extLst>
      <p:ext uri="{BB962C8B-B14F-4D97-AF65-F5344CB8AC3E}">
        <p14:creationId xmlns:p14="http://schemas.microsoft.com/office/powerpoint/2010/main" val="87429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E4A10-C6FB-4C6D-A327-3655D9DDAEEA}"/>
              </a:ext>
            </a:extLst>
          </p:cNvPr>
          <p:cNvSpPr>
            <a:spLocks noGrp="1"/>
          </p:cNvSpPr>
          <p:nvPr>
            <p:ph type="title"/>
          </p:nvPr>
        </p:nvSpPr>
        <p:spPr/>
        <p:txBody>
          <a:bodyPr/>
          <a:lstStyle/>
          <a:p>
            <a:r>
              <a:rPr lang="de-CH" b="1" dirty="0"/>
              <a:t>Entwickelt und vorgetragen von… </a:t>
            </a:r>
          </a:p>
        </p:txBody>
      </p:sp>
      <p:pic>
        <p:nvPicPr>
          <p:cNvPr id="5" name="Inhaltsplatzhalter 4">
            <a:extLst>
              <a:ext uri="{FF2B5EF4-FFF2-40B4-BE49-F238E27FC236}">
                <a16:creationId xmlns:a16="http://schemas.microsoft.com/office/drawing/2014/main" id="{30687370-4BF7-4A1C-81A0-D396D544FB01}"/>
              </a:ext>
            </a:extLst>
          </p:cNvPr>
          <p:cNvPicPr>
            <a:picLocks noGrp="1" noChangeAspect="1"/>
          </p:cNvPicPr>
          <p:nvPr>
            <p:ph idx="1"/>
          </p:nvPr>
        </p:nvPicPr>
        <p:blipFill>
          <a:blip r:embed="rId2"/>
          <a:stretch>
            <a:fillRect/>
          </a:stretch>
        </p:blipFill>
        <p:spPr>
          <a:xfrm>
            <a:off x="987302" y="2170305"/>
            <a:ext cx="1591194" cy="2097206"/>
          </a:xfrm>
          <a:prstGeom prst="rect">
            <a:avLst/>
          </a:prstGeom>
        </p:spPr>
      </p:pic>
      <p:sp>
        <p:nvSpPr>
          <p:cNvPr id="4" name="Fußzeilenplatzhalter 3">
            <a:extLst>
              <a:ext uri="{FF2B5EF4-FFF2-40B4-BE49-F238E27FC236}">
                <a16:creationId xmlns:a16="http://schemas.microsoft.com/office/drawing/2014/main" id="{A9C1B007-649D-4A6D-AA2F-58FA8EDA08CD}"/>
              </a:ext>
            </a:extLst>
          </p:cNvPr>
          <p:cNvSpPr>
            <a:spLocks noGrp="1"/>
          </p:cNvSpPr>
          <p:nvPr>
            <p:ph type="ftr" sz="quarter" idx="11"/>
          </p:nvPr>
        </p:nvSpPr>
        <p:spPr/>
        <p:txBody>
          <a:bodyPr/>
          <a:lstStyle/>
          <a:p>
            <a:r>
              <a:rPr lang="en-US"/>
              <a:t>Andreas Alt / Sportclinic Sihlcity / 2021</a:t>
            </a:r>
            <a:endParaRPr lang="de-CH"/>
          </a:p>
        </p:txBody>
      </p:sp>
      <p:sp>
        <p:nvSpPr>
          <p:cNvPr id="11" name="Textfeld 10">
            <a:extLst>
              <a:ext uri="{FF2B5EF4-FFF2-40B4-BE49-F238E27FC236}">
                <a16:creationId xmlns:a16="http://schemas.microsoft.com/office/drawing/2014/main" id="{8170C4B9-EA1A-4C7D-A198-AD0F952A4329}"/>
              </a:ext>
            </a:extLst>
          </p:cNvPr>
          <p:cNvSpPr txBox="1"/>
          <p:nvPr/>
        </p:nvSpPr>
        <p:spPr>
          <a:xfrm>
            <a:off x="987302" y="1711735"/>
            <a:ext cx="6096000" cy="3139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 Andreas Alt (Dipl. Physiotherapeut, M.Sc.)</a:t>
            </a:r>
          </a:p>
        </p:txBody>
      </p:sp>
      <p:sp>
        <p:nvSpPr>
          <p:cNvPr id="13" name="Textfeld 12">
            <a:extLst>
              <a:ext uri="{FF2B5EF4-FFF2-40B4-BE49-F238E27FC236}">
                <a16:creationId xmlns:a16="http://schemas.microsoft.com/office/drawing/2014/main" id="{7D41F8FA-0F74-497D-BA0B-CFFA29725D77}"/>
              </a:ext>
            </a:extLst>
          </p:cNvPr>
          <p:cNvSpPr txBox="1"/>
          <p:nvPr/>
        </p:nvSpPr>
        <p:spPr>
          <a:xfrm>
            <a:off x="3047999" y="2074752"/>
            <a:ext cx="7906327" cy="3531544"/>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300"/>
              </a:spcAft>
              <a:buClrTx/>
              <a:buSzTx/>
              <a:buFont typeface="Symbol" panose="05050102010706020507" pitchFamily="18" charset="2"/>
              <a:buChar char=""/>
              <a:tabLst/>
              <a:defRPr/>
            </a:pPr>
            <a:r>
              <a:rPr kumimoji="0" lang="de-DE" sz="15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Aktuell:</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t>
            </a:r>
            <a:r>
              <a:rPr kumimoji="0" lang="de-DE" sz="1500" b="0"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SportClinic</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Sihlcity, CH, Fachperson für therapeutische Qualität, Abt. Physiotherapie, Doktorand Universität zu Lübeck (Humanwissenschaften)</a:t>
            </a:r>
            <a:endParaRPr kumimoji="0" lang="de-DE" sz="15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300"/>
              </a:spcAft>
              <a:buClrTx/>
              <a:buSzTx/>
              <a:buFont typeface="Symbol" panose="05050102010706020507" pitchFamily="18" charset="2"/>
              <a:buChar char=""/>
              <a:tabLst/>
              <a:defRPr/>
            </a:pPr>
            <a:r>
              <a:rPr kumimoji="0" lang="de-DE" sz="15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2018 - 2020:</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Fit 4 Life AG, CH, Leiter der Physiotherapieabteilung </a:t>
            </a:r>
            <a:endParaRPr kumimoji="0" lang="de-DE" sz="15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300"/>
              </a:spcAft>
              <a:buClrTx/>
              <a:buSzTx/>
              <a:buFont typeface="Symbol" panose="05050102010706020507" pitchFamily="18" charset="2"/>
              <a:buChar char=""/>
              <a:tabLst/>
              <a:defRPr/>
            </a:pPr>
            <a:r>
              <a:rPr kumimoji="0" lang="de-DE" sz="15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2017:</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Fit 4 Life AG, CH (Schwerpunkte: Kraft &amp; Konditionierung, biopsychosoziale Therapie)</a:t>
            </a:r>
            <a:endParaRPr kumimoji="0" lang="de-DE" sz="15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300"/>
              </a:spcAft>
              <a:buClrTx/>
              <a:buSzTx/>
              <a:buFont typeface="Symbol" panose="05050102010706020507" pitchFamily="18" charset="2"/>
              <a:buChar char=""/>
              <a:tabLst/>
              <a:defRPr/>
            </a:pPr>
            <a:r>
              <a:rPr kumimoji="0" lang="de-DE" sz="15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Seit 2016:</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Autor &amp; Herausgeber verschiedener Fachbücher &amp; internationaler Publikationen</a:t>
            </a:r>
            <a:endParaRPr kumimoji="0" lang="de-DE" sz="15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300"/>
              </a:spcAft>
              <a:buClrTx/>
              <a:buSzTx/>
              <a:buFont typeface="Symbol" panose="05050102010706020507" pitchFamily="18" charset="2"/>
              <a:buChar char=""/>
              <a:tabLst/>
              <a:defRPr/>
            </a:pPr>
            <a:r>
              <a:rPr kumimoji="0" lang="de-DE" sz="15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2015:</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Projektbeteiligung mit den Schwerpunkten: Wissenschaft im therapeutischen Gesundheitswesen, biopsychosoziale Therapieintegration, Kraft- &amp; Konditionierungsoptimierung</a:t>
            </a:r>
            <a:endParaRPr kumimoji="0" lang="de-DE" sz="15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300"/>
              </a:spcAft>
              <a:buClrTx/>
              <a:buSzTx/>
              <a:buFont typeface="Symbol" panose="05050102010706020507" pitchFamily="18" charset="2"/>
              <a:buChar char=""/>
              <a:tabLst/>
              <a:defRPr/>
            </a:pPr>
            <a:r>
              <a:rPr kumimoji="0" lang="de-DE" sz="15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Seit 2015:</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Master </a:t>
            </a:r>
            <a:r>
              <a:rPr kumimoji="0" lang="de-DE" sz="1500" b="0"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of</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Science für Sportphysiotherapie (Deutsche Sporthochschule Köln)</a:t>
            </a:r>
            <a:endParaRPr kumimoji="0" lang="de-DE" sz="15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300"/>
              </a:spcAft>
              <a:buClrTx/>
              <a:buSzTx/>
              <a:buFont typeface="Symbol" panose="05050102010706020507" pitchFamily="18" charset="2"/>
              <a:buChar char=""/>
              <a:tabLst/>
              <a:defRPr/>
            </a:pPr>
            <a:r>
              <a:rPr kumimoji="0" lang="nl-NL" sz="15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Seit 2012:</a:t>
            </a:r>
            <a:r>
              <a:rPr kumimoji="0" lang="nl-NL"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Bachelor of Science in Physiotherapie (Hoogeschool Thim van der Laan, </a:t>
            </a:r>
            <a:r>
              <a:rPr kumimoji="0" lang="nl-NL" sz="15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Nieuwegein,</a:t>
            </a:r>
            <a:r>
              <a:rPr kumimoji="0" lang="nl-NL"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NL)</a:t>
            </a:r>
            <a:endParaRPr kumimoji="0" lang="de-DE" sz="15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300"/>
              </a:spcAft>
              <a:buClrTx/>
              <a:buSzTx/>
              <a:buFont typeface="Symbol" panose="05050102010706020507" pitchFamily="18" charset="2"/>
              <a:buChar char=""/>
              <a:tabLst/>
              <a:defRPr/>
            </a:pPr>
            <a:r>
              <a:rPr kumimoji="0" lang="de-DE" sz="15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2009:</a:t>
            </a:r>
            <a:r>
              <a:rPr kumimoji="0" lang="de-DE"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Staatlich anerkannter Physiotherapeut (BFS Nürnberg)</a:t>
            </a:r>
            <a:endParaRPr lang="de-CH" dirty="0"/>
          </a:p>
        </p:txBody>
      </p:sp>
      <p:sp>
        <p:nvSpPr>
          <p:cNvPr id="15" name="Textfeld 14">
            <a:extLst>
              <a:ext uri="{FF2B5EF4-FFF2-40B4-BE49-F238E27FC236}">
                <a16:creationId xmlns:a16="http://schemas.microsoft.com/office/drawing/2014/main" id="{59D1D913-C283-4278-BFCC-4416DBDDB7FC}"/>
              </a:ext>
            </a:extLst>
          </p:cNvPr>
          <p:cNvSpPr txBox="1"/>
          <p:nvPr/>
        </p:nvSpPr>
        <p:spPr>
          <a:xfrm>
            <a:off x="905162" y="4298496"/>
            <a:ext cx="186574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Calibri" panose="020F0502020204030204"/>
                <a:ea typeface="+mn-ea"/>
                <a:cs typeface="+mn-cs"/>
              </a:rPr>
              <a:t>Kontakt: </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info@andreas-alt.com</a:t>
            </a:r>
          </a:p>
        </p:txBody>
      </p:sp>
    </p:spTree>
    <p:extLst>
      <p:ext uri="{BB962C8B-B14F-4D97-AF65-F5344CB8AC3E}">
        <p14:creationId xmlns:p14="http://schemas.microsoft.com/office/powerpoint/2010/main" val="339488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45E348-A90A-4B9E-88CB-9645A6CA33B8}"/>
              </a:ext>
            </a:extLst>
          </p:cNvPr>
          <p:cNvSpPr>
            <a:spLocks noGrp="1"/>
          </p:cNvSpPr>
          <p:nvPr>
            <p:ph type="title"/>
          </p:nvPr>
        </p:nvSpPr>
        <p:spPr>
          <a:xfrm>
            <a:off x="572218" y="445770"/>
            <a:ext cx="6884496" cy="758625"/>
          </a:xfrm>
        </p:spPr>
        <p:txBody>
          <a:bodyPr anchor="b">
            <a:normAutofit fontScale="90000"/>
          </a:bodyPr>
          <a:lstStyle/>
          <a:p>
            <a:r>
              <a:rPr lang="de-CH" sz="5000" b="1" dirty="0"/>
              <a:t>Umsetzung der Übungen </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418C0390-6E73-4CD1-9BA5-0538C5F9D219}"/>
              </a:ext>
            </a:extLst>
          </p:cNvPr>
          <p:cNvSpPr>
            <a:spLocks noGrp="1"/>
          </p:cNvSpPr>
          <p:nvPr>
            <p:ph idx="1"/>
          </p:nvPr>
        </p:nvSpPr>
        <p:spPr>
          <a:xfrm>
            <a:off x="572218" y="2510899"/>
            <a:ext cx="10898277" cy="3609921"/>
          </a:xfrm>
        </p:spPr>
        <p:txBody>
          <a:bodyPr anchor="t">
            <a:normAutofit lnSpcReduction="10000"/>
          </a:bodyPr>
          <a:lstStyle/>
          <a:p>
            <a:pPr marL="0" indent="0">
              <a:buNone/>
            </a:pPr>
            <a:r>
              <a:rPr lang="de-CH" sz="2200" b="1" dirty="0"/>
              <a:t>Hilfreiche Prinzipien &amp; Tipps zur Ausführung der Übungen</a:t>
            </a:r>
          </a:p>
          <a:p>
            <a:r>
              <a:rPr lang="de-CH" sz="2200" dirty="0"/>
              <a:t>Führe die Übungen nur in </a:t>
            </a:r>
            <a:r>
              <a:rPr lang="de-CH" sz="2200" b="1" dirty="0"/>
              <a:t>Kombination</a:t>
            </a:r>
            <a:r>
              <a:rPr lang="de-CH" sz="2200" dirty="0"/>
              <a:t> mit den anderen Hinweisen durch, z.B. «so aktiv, wie möglich bleiben» oder «Beruhigung – keine Angst vor schlimmen Folgen» etc. </a:t>
            </a:r>
          </a:p>
          <a:p>
            <a:r>
              <a:rPr lang="de-CH" sz="2200" dirty="0"/>
              <a:t>Die Übungen sollen zunächst deine </a:t>
            </a:r>
            <a:r>
              <a:rPr lang="de-CH" sz="2200" b="1" dirty="0"/>
              <a:t>Entspannung </a:t>
            </a:r>
            <a:r>
              <a:rPr lang="de-CH" sz="2200" dirty="0"/>
              <a:t>fördern, daher </a:t>
            </a:r>
            <a:r>
              <a:rPr lang="de-CH" sz="2200" b="1" dirty="0"/>
              <a:t>vermeide falsche Erwartungen</a:t>
            </a:r>
            <a:r>
              <a:rPr lang="de-CH" sz="2200" dirty="0"/>
              <a:t>, wie z.B. ein besonders grosses Bewegungsausmass etc. </a:t>
            </a:r>
          </a:p>
          <a:p>
            <a:r>
              <a:rPr lang="de-CH" sz="2200" dirty="0"/>
              <a:t>Führe die Übungen in </a:t>
            </a:r>
            <a:r>
              <a:rPr lang="de-CH" sz="2200" b="1" dirty="0"/>
              <a:t>Ruhe</a:t>
            </a:r>
            <a:r>
              <a:rPr lang="de-CH" sz="2200" dirty="0"/>
              <a:t> durch und </a:t>
            </a:r>
            <a:r>
              <a:rPr lang="de-CH" sz="2200" b="1" dirty="0"/>
              <a:t>vermeide Störungen </a:t>
            </a:r>
            <a:r>
              <a:rPr lang="de-CH" sz="2200" dirty="0"/>
              <a:t>-&gt; jeweils 2 Sekunden für die eine und für die entgegengesetzte Bewegungsrichtung, z.B. Beugung &amp; Streckung.</a:t>
            </a:r>
          </a:p>
          <a:p>
            <a:r>
              <a:rPr lang="de-CH" sz="2200" dirty="0"/>
              <a:t>Nutze zur besseren Kontrolle einen </a:t>
            </a:r>
            <a:r>
              <a:rPr lang="de-CH" sz="2200" b="1" dirty="0"/>
              <a:t>Spiegel</a:t>
            </a:r>
            <a:r>
              <a:rPr lang="de-CH" sz="2200" dirty="0"/>
              <a:t>. </a:t>
            </a:r>
          </a:p>
          <a:p>
            <a:r>
              <a:rPr lang="de-CH" sz="2200" dirty="0"/>
              <a:t>Führe die Übungen </a:t>
            </a:r>
            <a:r>
              <a:rPr lang="de-CH" sz="2200" b="1" dirty="0"/>
              <a:t>regelmässig </a:t>
            </a:r>
            <a:r>
              <a:rPr lang="de-CH" sz="2200" dirty="0"/>
              <a:t>durch, z.B. dreimal täglich jeweils zweimal und über 10 Wiederholungen,  z.B. morgens, mittags, abends.</a:t>
            </a:r>
          </a:p>
        </p:txBody>
      </p:sp>
      <p:pic>
        <p:nvPicPr>
          <p:cNvPr id="2050" name="Picture 2" descr="daumen hoch und daumen runter in flachen stil - alles klar stock-grafiken, -clipart, -cartoons und -symbole">
            <a:extLst>
              <a:ext uri="{FF2B5EF4-FFF2-40B4-BE49-F238E27FC236}">
                <a16:creationId xmlns:a16="http://schemas.microsoft.com/office/drawing/2014/main" id="{EC6A011B-41AB-4B9C-A847-93A6396B99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85577" y="437084"/>
            <a:ext cx="2765407" cy="1935784"/>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A2BC99E1-32B9-458F-925B-BDF2A84B155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Tree>
    <p:extLst>
      <p:ext uri="{BB962C8B-B14F-4D97-AF65-F5344CB8AC3E}">
        <p14:creationId xmlns:p14="http://schemas.microsoft.com/office/powerpoint/2010/main" val="90119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DA87A0-7701-488A-9111-24AB40E3B09E}"/>
              </a:ext>
            </a:extLst>
          </p:cNvPr>
          <p:cNvSpPr>
            <a:spLocks noGrp="1"/>
          </p:cNvSpPr>
          <p:nvPr>
            <p:ph type="title"/>
          </p:nvPr>
        </p:nvSpPr>
        <p:spPr>
          <a:xfrm>
            <a:off x="322120" y="413271"/>
            <a:ext cx="11565080" cy="1244775"/>
          </a:xfrm>
        </p:spPr>
        <p:txBody>
          <a:bodyPr anchor="b">
            <a:normAutofit fontScale="90000"/>
          </a:bodyPr>
          <a:lstStyle/>
          <a:p>
            <a:r>
              <a:rPr lang="de-CH" sz="4600" b="1" dirty="0"/>
              <a:t>Was sollten </a:t>
            </a:r>
            <a:r>
              <a:rPr lang="de-CH" sz="4600" b="1" dirty="0" err="1"/>
              <a:t>Patient_in</a:t>
            </a:r>
            <a:r>
              <a:rPr lang="de-CH" sz="4600" b="1" dirty="0"/>
              <a:t> von </a:t>
            </a:r>
            <a:r>
              <a:rPr lang="de-CH" sz="4600" b="1" dirty="0" err="1"/>
              <a:t>Physiotherapeut_innen</a:t>
            </a:r>
            <a:r>
              <a:rPr lang="de-CH" sz="4600" b="1" dirty="0"/>
              <a:t> erwarten dürfen?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C823BFD-6161-4969-8CA6-E4EA1C18C560}"/>
              </a:ext>
            </a:extLst>
          </p:cNvPr>
          <p:cNvSpPr>
            <a:spLocks noGrp="1"/>
          </p:cNvSpPr>
          <p:nvPr>
            <p:ph idx="1"/>
          </p:nvPr>
        </p:nvSpPr>
        <p:spPr>
          <a:xfrm>
            <a:off x="572492" y="1847088"/>
            <a:ext cx="8397337" cy="4509262"/>
          </a:xfrm>
        </p:spPr>
        <p:txBody>
          <a:bodyPr anchor="t">
            <a:noAutofit/>
          </a:bodyPr>
          <a:lstStyle/>
          <a:p>
            <a:pPr marL="0" indent="0">
              <a:buNone/>
            </a:pPr>
            <a:r>
              <a:rPr lang="de-CH" sz="1800" dirty="0"/>
              <a:t>… Dass der/die </a:t>
            </a:r>
            <a:r>
              <a:rPr lang="de-CH" sz="1800" dirty="0" err="1"/>
              <a:t>Therapeut_in</a:t>
            </a:r>
            <a:r>
              <a:rPr lang="de-CH" sz="1800" dirty="0"/>
              <a:t> zuhört…</a:t>
            </a:r>
          </a:p>
          <a:p>
            <a:pPr marL="0" indent="0">
              <a:buNone/>
            </a:pPr>
            <a:r>
              <a:rPr lang="de-CH" sz="1800" dirty="0"/>
              <a:t>… Dass der/die </a:t>
            </a:r>
            <a:r>
              <a:rPr lang="de-CH" sz="1800" dirty="0" err="1"/>
              <a:t>Therapeut_in</a:t>
            </a:r>
            <a:r>
              <a:rPr lang="de-CH" sz="1800" dirty="0"/>
              <a:t> kommuniziert und nicht einfach zur Massage oder ähnlichen Methoden hinlegen lässt…</a:t>
            </a:r>
          </a:p>
          <a:p>
            <a:pPr marL="0" indent="0">
              <a:buNone/>
            </a:pPr>
            <a:r>
              <a:rPr lang="de-CH" sz="1800" dirty="0"/>
              <a:t>… Dass der/die </a:t>
            </a:r>
            <a:r>
              <a:rPr lang="de-CH" sz="1800" dirty="0" err="1"/>
              <a:t>Therapeut_in</a:t>
            </a:r>
            <a:r>
              <a:rPr lang="de-CH" sz="1800" dirty="0"/>
              <a:t> Gefahrenzeichen erfragt, wie z.B. ein plötzlicher Kraftverlust in den Beinen oder Taubheit…</a:t>
            </a:r>
          </a:p>
          <a:p>
            <a:pPr marL="0" indent="0">
              <a:buNone/>
            </a:pPr>
            <a:r>
              <a:rPr lang="de-CH" sz="1800" dirty="0"/>
              <a:t>… Dass der/die </a:t>
            </a:r>
            <a:r>
              <a:rPr lang="de-CH" sz="1800" dirty="0" err="1"/>
              <a:t>Therapeut_in</a:t>
            </a:r>
            <a:r>
              <a:rPr lang="de-CH" sz="1800" dirty="0"/>
              <a:t> Fragen zur Ursache der Beschwerden stellt, die nicht nur mit körperlichen Elementen einhergehen, z.B. Fragen nach allgemeiner Belastung (körperlich, mental etc.)…</a:t>
            </a:r>
          </a:p>
          <a:p>
            <a:pPr marL="0" indent="0">
              <a:buNone/>
            </a:pPr>
            <a:r>
              <a:rPr lang="de-CH" sz="1800" dirty="0"/>
              <a:t>… Dass der/die </a:t>
            </a:r>
            <a:r>
              <a:rPr lang="de-CH" sz="1800" dirty="0" err="1"/>
              <a:t>Therapeut_in</a:t>
            </a:r>
            <a:r>
              <a:rPr lang="de-CH" sz="1800" dirty="0"/>
              <a:t> sich eher beruhigend als dramatisierend äussert – wenn die Gefahrenzeichen überprüft sind, besteht kein Grund für Dramatisierung…</a:t>
            </a:r>
          </a:p>
          <a:p>
            <a:pPr marL="0" indent="0">
              <a:buNone/>
            </a:pPr>
            <a:r>
              <a:rPr lang="de-CH" sz="1800" dirty="0"/>
              <a:t>… Dass der/die </a:t>
            </a:r>
            <a:r>
              <a:rPr lang="de-CH" sz="1800" dirty="0" err="1"/>
              <a:t>Therapeut_in</a:t>
            </a:r>
            <a:r>
              <a:rPr lang="de-CH" sz="1800" dirty="0"/>
              <a:t> über den weiteren Verlauf aufklärt…</a:t>
            </a:r>
          </a:p>
          <a:p>
            <a:pPr marL="0" indent="0">
              <a:buNone/>
            </a:pPr>
            <a:r>
              <a:rPr lang="de-CH" sz="1800" dirty="0"/>
              <a:t>… Dass der/die </a:t>
            </a:r>
            <a:r>
              <a:rPr lang="de-CH" sz="1800" dirty="0" err="1"/>
              <a:t>Therapeut_in</a:t>
            </a:r>
            <a:r>
              <a:rPr lang="de-CH" sz="1800" dirty="0"/>
              <a:t> Ziele erfasst und einen entsprechenden, verständlichen Therapieplan entwickelt…</a:t>
            </a:r>
          </a:p>
          <a:p>
            <a:pPr marL="0" indent="0">
              <a:buNone/>
            </a:pPr>
            <a:r>
              <a:rPr lang="de-CH" sz="1800" dirty="0"/>
              <a:t>… Dass dir der/die </a:t>
            </a:r>
            <a:r>
              <a:rPr lang="de-CH" sz="1800" dirty="0" err="1"/>
              <a:t>Therapeut_in</a:t>
            </a:r>
            <a:r>
              <a:rPr lang="de-CH" sz="1800" dirty="0"/>
              <a:t> Optionen für zu Hause, z.B. Übungen oder hilfreiche Tipps erläutert. </a:t>
            </a:r>
          </a:p>
        </p:txBody>
      </p:sp>
      <p:pic>
        <p:nvPicPr>
          <p:cNvPr id="5" name="Grafik 4">
            <a:extLst>
              <a:ext uri="{FF2B5EF4-FFF2-40B4-BE49-F238E27FC236}">
                <a16:creationId xmlns:a16="http://schemas.microsoft.com/office/drawing/2014/main" id="{D3240040-6844-453C-B079-51A777019765}"/>
              </a:ext>
            </a:extLst>
          </p:cNvPr>
          <p:cNvPicPr>
            <a:picLocks noChangeAspect="1"/>
          </p:cNvPicPr>
          <p:nvPr/>
        </p:nvPicPr>
        <p:blipFill rotWithShape="1">
          <a:blip r:embed="rId2"/>
          <a:srcRect l="15524" r="41905" b="-1"/>
          <a:stretch/>
        </p:blipFill>
        <p:spPr>
          <a:xfrm>
            <a:off x="8962809" y="1888874"/>
            <a:ext cx="2656699" cy="2761488"/>
          </a:xfrm>
          <a:prstGeom prst="rect">
            <a:avLst/>
          </a:prstGeom>
        </p:spPr>
      </p:pic>
      <p:sp>
        <p:nvSpPr>
          <p:cNvPr id="4" name="Fußzeilenplatzhalter 3">
            <a:extLst>
              <a:ext uri="{FF2B5EF4-FFF2-40B4-BE49-F238E27FC236}">
                <a16:creationId xmlns:a16="http://schemas.microsoft.com/office/drawing/2014/main" id="{509BA32A-DDC6-4A64-96C9-330FFBDD52A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
        <p:nvSpPr>
          <p:cNvPr id="6" name="Textfeld 5">
            <a:extLst>
              <a:ext uri="{FF2B5EF4-FFF2-40B4-BE49-F238E27FC236}">
                <a16:creationId xmlns:a16="http://schemas.microsoft.com/office/drawing/2014/main" id="{9560C31B-079A-4E99-A2FE-BFA33E261F5E}"/>
              </a:ext>
            </a:extLst>
          </p:cNvPr>
          <p:cNvSpPr txBox="1"/>
          <p:nvPr/>
        </p:nvSpPr>
        <p:spPr>
          <a:xfrm>
            <a:off x="8860972" y="4700904"/>
            <a:ext cx="1611085"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223614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C84BCB-6610-4234-BAC0-19C31AEBC65A}"/>
              </a:ext>
            </a:extLst>
          </p:cNvPr>
          <p:cNvSpPr>
            <a:spLocks noGrp="1"/>
          </p:cNvSpPr>
          <p:nvPr>
            <p:ph type="title"/>
          </p:nvPr>
        </p:nvSpPr>
        <p:spPr>
          <a:xfrm>
            <a:off x="572493" y="238539"/>
            <a:ext cx="11018520" cy="1434415"/>
          </a:xfrm>
        </p:spPr>
        <p:txBody>
          <a:bodyPr anchor="b">
            <a:normAutofit/>
          </a:bodyPr>
          <a:lstStyle/>
          <a:p>
            <a:r>
              <a:rPr lang="de-CH" sz="5400" b="1" dirty="0"/>
              <a:t>Zur Vorbeugung von ANLBP</a:t>
            </a:r>
          </a:p>
        </p:txBody>
      </p:sp>
      <p:sp>
        <p:nvSpPr>
          <p:cNvPr id="30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E5185AFF-CD12-4BC4-A3F2-D4F89571A9AE}"/>
              </a:ext>
            </a:extLst>
          </p:cNvPr>
          <p:cNvSpPr>
            <a:spLocks noGrp="1"/>
          </p:cNvSpPr>
          <p:nvPr>
            <p:ph idx="1"/>
          </p:nvPr>
        </p:nvSpPr>
        <p:spPr>
          <a:xfrm>
            <a:off x="572493" y="1904526"/>
            <a:ext cx="7580907" cy="4297010"/>
          </a:xfrm>
        </p:spPr>
        <p:txBody>
          <a:bodyPr anchor="t">
            <a:normAutofit/>
          </a:bodyPr>
          <a:lstStyle/>
          <a:p>
            <a:pPr marL="0" indent="0">
              <a:buNone/>
            </a:pPr>
            <a:r>
              <a:rPr lang="de-CH" sz="2000" dirty="0"/>
              <a:t>Die Vorbeugung von wiederkehrenden Rückenschmerzen im Sinne des ANLBP sollte vielschichtig gestaltet werden: </a:t>
            </a:r>
          </a:p>
          <a:p>
            <a:pPr marL="0" indent="0">
              <a:buNone/>
            </a:pPr>
            <a:endParaRPr lang="de-CH" sz="2000" dirty="0"/>
          </a:p>
          <a:p>
            <a:r>
              <a:rPr lang="de-CH" sz="2000" b="1" dirty="0"/>
              <a:t>Lebensstil</a:t>
            </a:r>
            <a:r>
              <a:rPr lang="de-CH" sz="2000" dirty="0"/>
              <a:t> </a:t>
            </a:r>
            <a:r>
              <a:rPr lang="de-CH" sz="2000" dirty="0">
                <a:sym typeface="Wingdings" panose="05000000000000000000" pitchFamily="2" charset="2"/>
              </a:rPr>
              <a:t> regelmässige Aktivität &amp; Entspannung </a:t>
            </a:r>
          </a:p>
          <a:p>
            <a:pPr marL="0" indent="0">
              <a:buNone/>
            </a:pPr>
            <a:r>
              <a:rPr lang="de-CH" sz="2000" b="1" dirty="0">
                <a:sym typeface="Wingdings" panose="05000000000000000000" pitchFamily="2" charset="2"/>
              </a:rPr>
              <a:t>    Achtung:</a:t>
            </a:r>
            <a:r>
              <a:rPr lang="de-CH" sz="2000" dirty="0">
                <a:sym typeface="Wingdings" panose="05000000000000000000" pitchFamily="2" charset="2"/>
              </a:rPr>
              <a:t> Es gibt keine </a:t>
            </a:r>
            <a:r>
              <a:rPr lang="de-CH" sz="2000" b="1" dirty="0">
                <a:sym typeface="Wingdings" panose="05000000000000000000" pitchFamily="2" charset="2"/>
              </a:rPr>
              <a:t>perfekte, einzelne Übung </a:t>
            </a:r>
            <a:r>
              <a:rPr lang="de-CH" sz="2000" dirty="0">
                <a:sym typeface="Wingdings" panose="05000000000000000000" pitchFamily="2" charset="2"/>
              </a:rPr>
              <a:t>zur Vermeidung von   </a:t>
            </a:r>
          </a:p>
          <a:p>
            <a:pPr marL="0" indent="0">
              <a:buNone/>
            </a:pPr>
            <a:r>
              <a:rPr lang="de-CH" sz="2000" dirty="0">
                <a:sym typeface="Wingdings" panose="05000000000000000000" pitchFamily="2" charset="2"/>
              </a:rPr>
              <a:t>    Rückenschmerzen - die Summe macht es!</a:t>
            </a:r>
          </a:p>
          <a:p>
            <a:r>
              <a:rPr lang="de-CH" sz="2000" b="1" dirty="0">
                <a:sym typeface="Wingdings" panose="05000000000000000000" pitchFamily="2" charset="2"/>
              </a:rPr>
              <a:t>Risikofaktoren vermeiden </a:t>
            </a:r>
            <a:r>
              <a:rPr lang="de-CH" sz="2000" dirty="0">
                <a:sym typeface="Wingdings" panose="05000000000000000000" pitchFamily="2" charset="2"/>
              </a:rPr>
              <a:t>(unregelmässige Aktivität, Rauchen, Übergewicht etc.)!</a:t>
            </a:r>
          </a:p>
          <a:p>
            <a:r>
              <a:rPr lang="de-CH" sz="2000" b="1" dirty="0">
                <a:sym typeface="Wingdings" panose="05000000000000000000" pitchFamily="2" charset="2"/>
              </a:rPr>
              <a:t>Selbstkontrolle</a:t>
            </a:r>
            <a:r>
              <a:rPr lang="de-CH" sz="2000" dirty="0">
                <a:sym typeface="Wingdings" panose="05000000000000000000" pitchFamily="2" charset="2"/>
              </a:rPr>
              <a:t>  Patient musst die Kontrolle über seine Lebensgestaltung übernehmen! Dies kann niemand abnehmen – Seine Mitwirkung und Motivation sind die beste Medizin </a:t>
            </a:r>
            <a:r>
              <a:rPr lang="de-CH" sz="1200" dirty="0">
                <a:sym typeface="Wingdings" panose="05000000000000000000" pitchFamily="2" charset="2"/>
              </a:rPr>
              <a:t>(</a:t>
            </a:r>
            <a:r>
              <a:rPr kumimoji="0" lang="en-US" sz="1200" b="0" i="0" u="none" strike="noStrike" kern="1200" cap="none" spc="0" normalizeH="0" baseline="0" noProof="0" dirty="0">
                <a:ln>
                  <a:noFill/>
                </a:ln>
                <a:effectLst/>
                <a:uLnTx/>
                <a:uFillTx/>
                <a:latin typeface="Calibri" panose="020F0502020204030204"/>
                <a:ea typeface="+mn-ea"/>
                <a:cs typeface="+mn-cs"/>
              </a:rPr>
              <a:t>Teixeira et al. 2016).</a:t>
            </a:r>
          </a:p>
          <a:p>
            <a:pPr marL="0" indent="0">
              <a:buNone/>
            </a:pPr>
            <a:endParaRPr kumimoji="0" lang="en-US" sz="2000" b="0" i="0" u="none" strike="noStrike" kern="1200" cap="none" spc="0" normalizeH="0" baseline="0" noProof="0" dirty="0">
              <a:ln>
                <a:noFill/>
              </a:ln>
              <a:effectLst/>
              <a:uLnTx/>
              <a:uFillTx/>
              <a:latin typeface="Calibri" panose="020F0502020204030204"/>
              <a:ea typeface="+mn-ea"/>
              <a:cs typeface="+mn-cs"/>
            </a:endParaRPr>
          </a:p>
          <a:p>
            <a:pPr marL="0" indent="0">
              <a:buNone/>
            </a:pPr>
            <a:endParaRPr lang="de-CH" sz="2000" dirty="0">
              <a:sym typeface="Wingdings" panose="05000000000000000000" pitchFamily="2" charset="2"/>
            </a:endParaRPr>
          </a:p>
          <a:p>
            <a:endParaRPr lang="de-CH" sz="2000" dirty="0">
              <a:sym typeface="Wingdings" panose="05000000000000000000" pitchFamily="2" charset="2"/>
            </a:endParaRPr>
          </a:p>
          <a:p>
            <a:endParaRPr lang="de-CH" sz="2000" dirty="0"/>
          </a:p>
        </p:txBody>
      </p:sp>
      <p:pic>
        <p:nvPicPr>
          <p:cNvPr id="3074" name="Picture 2" descr="Selbstpflege, Regenschirm, Schutz">
            <a:extLst>
              <a:ext uri="{FF2B5EF4-FFF2-40B4-BE49-F238E27FC236}">
                <a16:creationId xmlns:a16="http://schemas.microsoft.com/office/drawing/2014/main" id="{6A9E43DF-A62A-4595-A666-FECA26793C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12" r="18372" b="2"/>
          <a:stretch/>
        </p:blipFill>
        <p:spPr bwMode="auto">
          <a:xfrm>
            <a:off x="8725893" y="1838816"/>
            <a:ext cx="2771630" cy="2880952"/>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C32681E4-D38C-4F6C-A99D-5F009494A3B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
        <p:nvSpPr>
          <p:cNvPr id="5" name="Textfeld 4">
            <a:extLst>
              <a:ext uri="{FF2B5EF4-FFF2-40B4-BE49-F238E27FC236}">
                <a16:creationId xmlns:a16="http://schemas.microsoft.com/office/drawing/2014/main" id="{D230D1DE-5D37-4A85-BF4F-A8FD44F168F8}"/>
              </a:ext>
            </a:extLst>
          </p:cNvPr>
          <p:cNvSpPr txBox="1"/>
          <p:nvPr/>
        </p:nvSpPr>
        <p:spPr>
          <a:xfrm>
            <a:off x="8725893" y="4836271"/>
            <a:ext cx="1828800"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3772259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A9BC87-F98E-402B-AF32-0D887E0C675C}"/>
              </a:ext>
            </a:extLst>
          </p:cNvPr>
          <p:cNvSpPr>
            <a:spLocks noGrp="1"/>
          </p:cNvSpPr>
          <p:nvPr>
            <p:ph type="title"/>
          </p:nvPr>
        </p:nvSpPr>
        <p:spPr>
          <a:xfrm>
            <a:off x="572493" y="238539"/>
            <a:ext cx="11018520" cy="1434415"/>
          </a:xfrm>
        </p:spPr>
        <p:txBody>
          <a:bodyPr anchor="b">
            <a:normAutofit/>
          </a:bodyPr>
          <a:lstStyle/>
          <a:p>
            <a:r>
              <a:rPr kumimoji="0" lang="de-CH" sz="4600" b="1" i="0" u="none" strike="noStrike" kern="1200" cap="none" spc="0" normalizeH="0" baseline="0" noProof="0" dirty="0">
                <a:ln>
                  <a:noFill/>
                </a:ln>
                <a:effectLst/>
                <a:uLnTx/>
                <a:uFillTx/>
                <a:latin typeface="Calibri Light" panose="020F0302020204030204"/>
                <a:ea typeface="+mj-ea"/>
                <a:cs typeface="+mj-cs"/>
              </a:rPr>
              <a:t>Faktenübersicht zu ANLBP</a:t>
            </a:r>
            <a:endParaRPr lang="de-CH"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BBC8956-185A-4EF0-82F5-82405278117B}"/>
              </a:ext>
            </a:extLst>
          </p:cNvPr>
          <p:cNvSpPr>
            <a:spLocks noGrp="1"/>
          </p:cNvSpPr>
          <p:nvPr>
            <p:ph idx="1"/>
          </p:nvPr>
        </p:nvSpPr>
        <p:spPr>
          <a:xfrm>
            <a:off x="572492" y="1847087"/>
            <a:ext cx="8745679" cy="4608142"/>
          </a:xfrm>
        </p:spPr>
        <p:txBody>
          <a:bodyPr anchor="t">
            <a:normAutofit lnSpcReduction="10000"/>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effectLst/>
                <a:uLnTx/>
                <a:uFillTx/>
                <a:latin typeface="Calibri" panose="020F0502020204030204"/>
                <a:ea typeface="+mn-ea"/>
                <a:cs typeface="+mn-cs"/>
              </a:rPr>
              <a:t>Rote Flaggen </a:t>
            </a:r>
            <a:r>
              <a:rPr kumimoji="0" lang="de-DE" sz="1800" b="0" i="0" u="none" strike="noStrike" kern="1200" cap="none" spc="0" normalizeH="0" baseline="0" noProof="0" dirty="0">
                <a:ln>
                  <a:noFill/>
                </a:ln>
                <a:effectLst/>
                <a:uLnTx/>
                <a:uFillTx/>
                <a:latin typeface="Calibri" panose="020F0502020204030204"/>
                <a:ea typeface="+mn-ea"/>
                <a:cs typeface="+mn-cs"/>
              </a:rPr>
              <a:t>(Gefahrenzeichen) sind bei den entsprechenden Patienten häufig anzutreffen und deuten </a:t>
            </a:r>
            <a:r>
              <a:rPr kumimoji="0" lang="de-DE" sz="1800" b="1" i="0" u="none" strike="noStrike" kern="1200" cap="none" spc="0" normalizeH="0" baseline="0" noProof="0" dirty="0">
                <a:ln>
                  <a:noFill/>
                </a:ln>
                <a:effectLst/>
                <a:uLnTx/>
                <a:uFillTx/>
                <a:latin typeface="Calibri" panose="020F0502020204030204"/>
                <a:ea typeface="+mn-ea"/>
                <a:cs typeface="+mn-cs"/>
              </a:rPr>
              <a:t>nicht unbedingt </a:t>
            </a:r>
            <a:r>
              <a:rPr kumimoji="0" lang="de-DE" sz="1800" b="0" i="0" u="none" strike="noStrike" kern="1200" cap="none" spc="0" normalizeH="0" baseline="0" noProof="0" dirty="0">
                <a:ln>
                  <a:noFill/>
                </a:ln>
                <a:effectLst/>
                <a:uLnTx/>
                <a:uFillTx/>
                <a:latin typeface="Calibri" panose="020F0502020204030204"/>
                <a:ea typeface="+mn-ea"/>
                <a:cs typeface="+mn-cs"/>
              </a:rPr>
              <a:t>auf eine </a:t>
            </a:r>
            <a:r>
              <a:rPr kumimoji="0" lang="de-DE" sz="1800" b="1" i="0" u="none" strike="noStrike" kern="1200" cap="none" spc="0" normalizeH="0" baseline="0" noProof="0" dirty="0">
                <a:ln>
                  <a:noFill/>
                </a:ln>
                <a:effectLst/>
                <a:uLnTx/>
                <a:uFillTx/>
                <a:latin typeface="Calibri" panose="020F0502020204030204"/>
                <a:ea typeface="+mn-ea"/>
                <a:cs typeface="+mn-cs"/>
              </a:rPr>
              <a:t>ernsthafte Erkrankung </a:t>
            </a:r>
            <a:r>
              <a:rPr kumimoji="0" lang="de-DE" sz="1800" b="0" i="0" u="none" strike="noStrike" kern="1200" cap="none" spc="0" normalizeH="0" baseline="0" noProof="0" dirty="0">
                <a:ln>
                  <a:noFill/>
                </a:ln>
                <a:effectLst/>
                <a:uLnTx/>
                <a:uFillTx/>
                <a:latin typeface="Calibri" panose="020F0502020204030204"/>
                <a:ea typeface="+mn-ea"/>
                <a:cs typeface="+mn-cs"/>
              </a:rPr>
              <a:t>hin. Daher sollten sich Kliniker bei der Bewertung roter Flaggen auf einen umfassenden klinischen Ansatz verlassen </a:t>
            </a:r>
            <a:r>
              <a:rPr kumimoji="0" lang="de-DE" sz="1300" b="0" i="0" u="none" strike="noStrike" kern="1200" cap="none" spc="0" normalizeH="0" baseline="0" noProof="0" dirty="0">
                <a:ln>
                  <a:noFill/>
                </a:ln>
                <a:effectLst/>
                <a:uLnTx/>
                <a:uFillTx/>
                <a:latin typeface="Calibri" panose="020F0502020204030204"/>
                <a:ea typeface="+mn-ea"/>
                <a:cs typeface="+mn-cs"/>
              </a:rPr>
              <a:t>(</a:t>
            </a:r>
            <a:r>
              <a:rPr kumimoji="0" lang="en-US" sz="1300" b="0" i="0" u="none" strike="noStrike" kern="1200" cap="none" spc="0" normalizeH="0" baseline="0" noProof="0" dirty="0" err="1">
                <a:ln>
                  <a:noFill/>
                </a:ln>
                <a:effectLst/>
                <a:uLnTx/>
                <a:uFillTx/>
                <a:latin typeface="Calibri" panose="020F0502020204030204"/>
                <a:ea typeface="+mn-ea"/>
                <a:cs typeface="+mn-cs"/>
              </a:rPr>
              <a:t>Henschke</a:t>
            </a:r>
            <a:r>
              <a:rPr kumimoji="0" lang="en-US" sz="1300" b="0" i="0" u="none" strike="noStrike" kern="1200" cap="none" spc="0" normalizeH="0" baseline="0" noProof="0" dirty="0">
                <a:ln>
                  <a:noFill/>
                </a:ln>
                <a:effectLst/>
                <a:uLnTx/>
                <a:uFillTx/>
                <a:latin typeface="Calibri" panose="020F0502020204030204"/>
                <a:ea typeface="+mn-ea"/>
                <a:cs typeface="+mn-cs"/>
              </a:rPr>
              <a:t> et al. 2009).</a:t>
            </a:r>
            <a:endParaRPr kumimoji="0" lang="de-DE" sz="13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effectLst/>
                <a:uLnTx/>
                <a:uFillTx/>
                <a:latin typeface="Calibri" panose="020F0502020204030204"/>
                <a:ea typeface="+mn-ea"/>
                <a:cs typeface="+mn-cs"/>
              </a:rPr>
              <a:t>Ohne Befunde, die auf eine ernsthafte Erkrankung (Rote Flagge) hindeuten, wird eine bildgebende Diagnostik, z.B. MRI-Scan, </a:t>
            </a:r>
            <a:r>
              <a:rPr kumimoji="0" lang="de-DE" sz="1800" b="1" i="0" u="none" strike="noStrike" kern="1200" cap="none" spc="0" normalizeH="0" baseline="0" noProof="0" dirty="0">
                <a:ln>
                  <a:noFill/>
                </a:ln>
                <a:effectLst/>
                <a:uLnTx/>
                <a:uFillTx/>
                <a:latin typeface="Calibri" panose="020F0502020204030204"/>
                <a:ea typeface="+mn-ea"/>
                <a:cs typeface="+mn-cs"/>
              </a:rPr>
              <a:t>nicht empfohlen </a:t>
            </a:r>
            <a:r>
              <a:rPr kumimoji="0" lang="de-DE" sz="1300" b="0" i="0" u="none" strike="noStrike" kern="1200" cap="none" spc="0" normalizeH="0" baseline="0" noProof="0" dirty="0">
                <a:ln>
                  <a:noFill/>
                </a:ln>
                <a:effectLst/>
                <a:uLnTx/>
                <a:uFillTx/>
                <a:latin typeface="Calibri" panose="020F0502020204030204"/>
                <a:ea typeface="+mn-ea"/>
                <a:cs typeface="+mn-cs"/>
              </a:rPr>
              <a:t>(</a:t>
            </a:r>
            <a:r>
              <a:rPr kumimoji="0" lang="en-US" sz="1300" b="0" i="0" u="none" strike="noStrike" kern="1200" cap="none" spc="0" normalizeH="0" baseline="0" noProof="0" dirty="0" err="1">
                <a:ln>
                  <a:noFill/>
                </a:ln>
                <a:effectLst/>
                <a:uLnTx/>
                <a:uFillTx/>
                <a:latin typeface="Calibri" panose="020F0502020204030204"/>
                <a:ea typeface="+mn-ea"/>
                <a:cs typeface="+mn-cs"/>
              </a:rPr>
              <a:t>Henschke</a:t>
            </a:r>
            <a:r>
              <a:rPr kumimoji="0" lang="en-US" sz="1300" b="0" i="0" u="none" strike="noStrike" kern="1200" cap="none" spc="0" normalizeH="0" baseline="0" noProof="0" dirty="0">
                <a:ln>
                  <a:noFill/>
                </a:ln>
                <a:effectLst/>
                <a:uLnTx/>
                <a:uFillTx/>
                <a:latin typeface="Calibri" panose="020F0502020204030204"/>
                <a:ea typeface="+mn-ea"/>
                <a:cs typeface="+mn-cs"/>
              </a:rPr>
              <a:t> et al. 2009, Davis et al. 2021).</a:t>
            </a:r>
            <a:endParaRPr kumimoji="0" lang="de-DE" sz="13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effectLst/>
                <a:uLnTx/>
                <a:uFillTx/>
                <a:latin typeface="Calibri" panose="020F0502020204030204"/>
                <a:ea typeface="+mn-ea"/>
                <a:cs typeface="+mn-cs"/>
              </a:rPr>
              <a:t>Eine </a:t>
            </a:r>
            <a:r>
              <a:rPr kumimoji="0" lang="de-DE" sz="1800" b="1" i="0" u="none" strike="noStrike" kern="1200" cap="none" spc="0" normalizeH="0" baseline="0" noProof="0" dirty="0">
                <a:ln>
                  <a:noFill/>
                </a:ln>
                <a:effectLst/>
                <a:uLnTx/>
                <a:uFillTx/>
                <a:latin typeface="Calibri" panose="020F0502020204030204"/>
                <a:ea typeface="+mn-ea"/>
                <a:cs typeface="+mn-cs"/>
              </a:rPr>
              <a:t>Patientenaufklärung</a:t>
            </a:r>
            <a:r>
              <a:rPr kumimoji="0" lang="de-DE" sz="1800" b="0" i="0" u="none" strike="noStrike" kern="1200" cap="none" spc="0" normalizeH="0" baseline="0" noProof="0" dirty="0">
                <a:ln>
                  <a:noFill/>
                </a:ln>
                <a:effectLst/>
                <a:uLnTx/>
                <a:uFillTx/>
                <a:latin typeface="Calibri" panose="020F0502020204030204"/>
                <a:ea typeface="+mn-ea"/>
                <a:cs typeface="+mn-cs"/>
              </a:rPr>
              <a:t>, welche die Empfehlung enthält, </a:t>
            </a:r>
            <a:r>
              <a:rPr kumimoji="0" lang="de-DE" sz="1800" b="1" i="0" u="none" strike="noStrike" kern="1200" cap="none" spc="0" normalizeH="0" baseline="0" noProof="0" dirty="0">
                <a:ln>
                  <a:noFill/>
                </a:ln>
                <a:effectLst/>
                <a:uLnTx/>
                <a:uFillTx/>
                <a:latin typeface="Calibri" panose="020F0502020204030204"/>
                <a:ea typeface="+mn-ea"/>
                <a:cs typeface="+mn-cs"/>
              </a:rPr>
              <a:t>aktiv</a:t>
            </a:r>
            <a:r>
              <a:rPr kumimoji="0" lang="de-DE" sz="1800" b="0" i="0" u="none" strike="noStrike" kern="1200" cap="none" spc="0" normalizeH="0" baseline="0" noProof="0" dirty="0">
                <a:ln>
                  <a:noFill/>
                </a:ln>
                <a:effectLst/>
                <a:uLnTx/>
                <a:uFillTx/>
                <a:latin typeface="Calibri" panose="020F0502020204030204"/>
                <a:ea typeface="+mn-ea"/>
                <a:cs typeface="+mn-cs"/>
              </a:rPr>
              <a:t> zu bleiben, </a:t>
            </a:r>
            <a:r>
              <a:rPr kumimoji="0" lang="de-DE" sz="1800" b="1" i="0" u="none" strike="noStrike" kern="1200" cap="none" spc="0" normalizeH="0" baseline="0" noProof="0" dirty="0">
                <a:ln>
                  <a:noFill/>
                </a:ln>
                <a:effectLst/>
                <a:uLnTx/>
                <a:uFillTx/>
                <a:latin typeface="Calibri" panose="020F0502020204030204"/>
                <a:ea typeface="+mn-ea"/>
                <a:cs typeface="+mn-cs"/>
              </a:rPr>
              <a:t>verschlimmernde Bewegungen zu vermeiden</a:t>
            </a:r>
            <a:r>
              <a:rPr kumimoji="0" lang="de-DE" sz="1800" b="0" i="0" u="none" strike="noStrike" kern="1200" cap="none" spc="0" normalizeH="0" baseline="0" noProof="0" dirty="0">
                <a:ln>
                  <a:noFill/>
                </a:ln>
                <a:effectLst/>
                <a:uLnTx/>
                <a:uFillTx/>
                <a:latin typeface="Calibri" panose="020F0502020204030204"/>
                <a:ea typeface="+mn-ea"/>
                <a:cs typeface="+mn-cs"/>
              </a:rPr>
              <a:t> und sobald wie möglich zu </a:t>
            </a:r>
            <a:r>
              <a:rPr kumimoji="0" lang="de-DE" sz="1800" b="1" i="0" u="none" strike="noStrike" kern="1200" cap="none" spc="0" normalizeH="0" baseline="0" noProof="0" dirty="0">
                <a:ln>
                  <a:noFill/>
                </a:ln>
                <a:effectLst/>
                <a:uLnTx/>
                <a:uFillTx/>
                <a:latin typeface="Calibri" panose="020F0502020204030204"/>
                <a:ea typeface="+mn-ea"/>
                <a:cs typeface="+mn-cs"/>
              </a:rPr>
              <a:t>normaler Aktivität zurückzukehren</a:t>
            </a:r>
            <a:r>
              <a:rPr kumimoji="0" lang="de-DE" sz="1800" b="0" i="0" u="none" strike="noStrike" kern="1200" cap="none" spc="0" normalizeH="0" baseline="0" noProof="0" dirty="0">
                <a:ln>
                  <a:noFill/>
                </a:ln>
                <a:effectLst/>
                <a:uLnTx/>
                <a:uFillTx/>
                <a:latin typeface="Calibri" panose="020F0502020204030204"/>
                <a:ea typeface="+mn-ea"/>
                <a:cs typeface="+mn-cs"/>
              </a:rPr>
              <a:t>, sowie eine </a:t>
            </a:r>
            <a:r>
              <a:rPr kumimoji="0" lang="de-DE" sz="1800" b="1" i="0" u="none" strike="noStrike" kern="1200" cap="none" spc="0" normalizeH="0" baseline="0" noProof="0" dirty="0">
                <a:ln>
                  <a:noFill/>
                </a:ln>
                <a:effectLst/>
                <a:uLnTx/>
                <a:uFillTx/>
                <a:latin typeface="Calibri" panose="020F0502020204030204"/>
                <a:ea typeface="+mn-ea"/>
                <a:cs typeface="+mn-cs"/>
              </a:rPr>
              <a:t>Diskussion über den oft gutartigen </a:t>
            </a:r>
            <a:r>
              <a:rPr kumimoji="0" lang="de-DE" sz="1800" b="0" i="0" u="none" strike="noStrike" kern="1200" cap="none" spc="0" normalizeH="0" baseline="0" noProof="0" dirty="0">
                <a:ln>
                  <a:noFill/>
                </a:ln>
                <a:effectLst/>
                <a:uLnTx/>
                <a:uFillTx/>
                <a:latin typeface="Calibri" panose="020F0502020204030204"/>
                <a:ea typeface="+mn-ea"/>
                <a:cs typeface="+mn-cs"/>
              </a:rPr>
              <a:t>Charakter akuter Kreuzschmerzen ist bei Patienten wirksam </a:t>
            </a:r>
            <a:r>
              <a:rPr kumimoji="0" lang="de-DE" sz="1200" b="0" i="0" u="none" strike="noStrike" kern="1200" cap="none" spc="0" normalizeH="0" baseline="0" noProof="0" dirty="0">
                <a:ln>
                  <a:noFill/>
                </a:ln>
                <a:effectLst/>
                <a:uLnTx/>
                <a:uFillTx/>
                <a:latin typeface="Calibri" panose="020F0502020204030204"/>
                <a:ea typeface="+mn-ea"/>
                <a:cs typeface="+mn-cs"/>
              </a:rPr>
              <a:t>(Patrick et al. 2014).</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effectLst/>
                <a:uLnTx/>
                <a:uFillTx/>
                <a:latin typeface="Calibri" panose="020F0502020204030204"/>
                <a:ea typeface="+mn-ea"/>
                <a:cs typeface="+mn-cs"/>
              </a:rPr>
              <a:t>Obwohl regelmäßige Übungen bei der Behandlung akuter Kreuzschmerzen </a:t>
            </a:r>
            <a:r>
              <a:rPr kumimoji="0" lang="de-DE" sz="1800" b="1" i="0" u="none" strike="noStrike" kern="1200" cap="none" spc="0" normalizeH="0" baseline="0" noProof="0" dirty="0">
                <a:ln>
                  <a:noFill/>
                </a:ln>
                <a:effectLst/>
                <a:uLnTx/>
                <a:uFillTx/>
                <a:latin typeface="Calibri" panose="020F0502020204030204"/>
                <a:ea typeface="+mn-ea"/>
                <a:cs typeface="+mn-cs"/>
              </a:rPr>
              <a:t>nicht unbedingt </a:t>
            </a:r>
            <a:r>
              <a:rPr kumimoji="0" lang="de-DE" sz="1800" b="0" i="0" u="none" strike="noStrike" kern="1200" cap="none" spc="0" normalizeH="0" baseline="0" noProof="0" dirty="0">
                <a:ln>
                  <a:noFill/>
                </a:ln>
                <a:effectLst/>
                <a:uLnTx/>
                <a:uFillTx/>
                <a:latin typeface="Calibri" panose="020F0502020204030204"/>
                <a:ea typeface="+mn-ea"/>
                <a:cs typeface="+mn-cs"/>
              </a:rPr>
              <a:t>von Vorteil sind, kann die Physiotherapie (Bewegungskontrolle, aktive Mobilisierung und Stabilisierung der Wirbelsäule) das Risiko eines erneuten Auftretens verringern </a:t>
            </a:r>
            <a:r>
              <a:rPr kumimoji="0" lang="de-DE" sz="1200" b="0" i="0" u="none" strike="noStrike" kern="1200" cap="none" spc="0" normalizeH="0" baseline="0" noProof="0" dirty="0">
                <a:ln>
                  <a:noFill/>
                </a:ln>
                <a:effectLst/>
                <a:uLnTx/>
                <a:uFillTx/>
                <a:latin typeface="Calibri" panose="020F0502020204030204"/>
                <a:ea typeface="+mn-ea"/>
                <a:cs typeface="+mn-cs"/>
              </a:rPr>
              <a:t>(</a:t>
            </a:r>
            <a:r>
              <a:rPr kumimoji="0" lang="de-CH" sz="1200" b="0" i="0" u="none" strike="noStrike" kern="1200" cap="none" spc="0" normalizeH="0" baseline="0" noProof="0" dirty="0" err="1">
                <a:ln>
                  <a:noFill/>
                </a:ln>
                <a:effectLst/>
                <a:uLnTx/>
                <a:uFillTx/>
                <a:latin typeface="Calibri" panose="020F0502020204030204"/>
                <a:ea typeface="+mn-ea"/>
                <a:cs typeface="+mn-cs"/>
              </a:rPr>
              <a:t>Macedo</a:t>
            </a:r>
            <a:r>
              <a:rPr kumimoji="0" lang="de-CH" sz="1200" b="0" i="0" u="none" strike="noStrike" kern="1200" cap="none" spc="0" normalizeH="0" baseline="0" noProof="0" dirty="0">
                <a:ln>
                  <a:noFill/>
                </a:ln>
                <a:effectLst/>
                <a:uLnTx/>
                <a:uFillTx/>
                <a:latin typeface="Calibri" panose="020F0502020204030204"/>
                <a:ea typeface="+mn-ea"/>
                <a:cs typeface="+mn-cs"/>
              </a:rPr>
              <a:t> et al. 2016).</a:t>
            </a:r>
            <a:endParaRPr kumimoji="0" lang="de-DE" sz="12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effectLst/>
                <a:uLnTx/>
                <a:uFillTx/>
                <a:latin typeface="Calibri" panose="020F0502020204030204"/>
                <a:ea typeface="+mn-ea"/>
                <a:cs typeface="+mn-cs"/>
              </a:rPr>
              <a:t>Wirbelsäulenmanipulation und </a:t>
            </a:r>
            <a:r>
              <a:rPr kumimoji="0" lang="de-DE" sz="1800" b="1" i="0" u="none" strike="noStrike" kern="1200" cap="none" spc="0" normalizeH="0" baseline="0" noProof="0" dirty="0" err="1">
                <a:ln>
                  <a:noFill/>
                </a:ln>
                <a:effectLst/>
                <a:uLnTx/>
                <a:uFillTx/>
                <a:latin typeface="Calibri" panose="020F0502020204030204"/>
                <a:ea typeface="+mn-ea"/>
                <a:cs typeface="+mn-cs"/>
              </a:rPr>
              <a:t>chiropraktische</a:t>
            </a:r>
            <a:r>
              <a:rPr kumimoji="0" lang="de-DE" sz="1800" b="1" i="0" u="none" strike="noStrike" kern="1200" cap="none" spc="0" normalizeH="0" baseline="0" noProof="0" dirty="0">
                <a:ln>
                  <a:noFill/>
                </a:ln>
                <a:effectLst/>
                <a:uLnTx/>
                <a:uFillTx/>
                <a:latin typeface="Calibri" panose="020F0502020204030204"/>
                <a:ea typeface="+mn-ea"/>
                <a:cs typeface="+mn-cs"/>
              </a:rPr>
              <a:t> Techniken </a:t>
            </a:r>
            <a:r>
              <a:rPr kumimoji="0" lang="de-DE" sz="1800" b="0" i="0" u="none" strike="noStrike" kern="1200" cap="none" spc="0" normalizeH="0" baseline="0" noProof="0" dirty="0">
                <a:ln>
                  <a:noFill/>
                </a:ln>
                <a:effectLst/>
                <a:uLnTx/>
                <a:uFillTx/>
                <a:latin typeface="Calibri" panose="020F0502020204030204"/>
                <a:ea typeface="+mn-ea"/>
                <a:cs typeface="+mn-cs"/>
              </a:rPr>
              <a:t>sind bei unspezifischen akuten Kreuzschmerzen </a:t>
            </a:r>
            <a:r>
              <a:rPr kumimoji="0" lang="de-DE" sz="1800" b="1" i="0" u="none" strike="noStrike" kern="1200" cap="none" spc="0" normalizeH="0" baseline="0" noProof="0" dirty="0">
                <a:ln>
                  <a:noFill/>
                </a:ln>
                <a:effectLst/>
                <a:uLnTx/>
                <a:uFillTx/>
                <a:latin typeface="Calibri" panose="020F0502020204030204"/>
                <a:ea typeface="+mn-ea"/>
                <a:cs typeface="+mn-cs"/>
              </a:rPr>
              <a:t>nicht </a:t>
            </a:r>
            <a:r>
              <a:rPr kumimoji="0" lang="de-DE" sz="1800" b="0" i="0" u="none" strike="noStrike" kern="1200" cap="none" spc="0" normalizeH="0" baseline="0" noProof="0" dirty="0">
                <a:ln>
                  <a:noFill/>
                </a:ln>
                <a:effectLst/>
                <a:uLnTx/>
                <a:uFillTx/>
                <a:latin typeface="Calibri" panose="020F0502020204030204"/>
                <a:ea typeface="+mn-ea"/>
                <a:cs typeface="+mn-cs"/>
              </a:rPr>
              <a:t>vorteilhafter als etablierte Behandlungen, und ihre </a:t>
            </a:r>
            <a:r>
              <a:rPr kumimoji="0" lang="de-DE" sz="1800" b="1" i="0" u="none" strike="noStrike" kern="1200" cap="none" spc="0" normalizeH="0" baseline="0" noProof="0" dirty="0">
                <a:ln>
                  <a:noFill/>
                </a:ln>
                <a:effectLst/>
                <a:uLnTx/>
                <a:uFillTx/>
                <a:latin typeface="Calibri" panose="020F0502020204030204"/>
                <a:ea typeface="+mn-ea"/>
                <a:cs typeface="+mn-cs"/>
              </a:rPr>
              <a:t>Ergänzung zu etablierten Behandlungen führt nicht </a:t>
            </a:r>
            <a:r>
              <a:rPr kumimoji="0" lang="de-DE" sz="1800" b="0" i="0" u="none" strike="noStrike" kern="1200" cap="none" spc="0" normalizeH="0" baseline="0" noProof="0" dirty="0">
                <a:ln>
                  <a:noFill/>
                </a:ln>
                <a:effectLst/>
                <a:uLnTx/>
                <a:uFillTx/>
                <a:latin typeface="Calibri" panose="020F0502020204030204"/>
                <a:ea typeface="+mn-ea"/>
                <a:cs typeface="+mn-cs"/>
              </a:rPr>
              <a:t>zu besseren Ergebnissen. Bettruhe ist bei unspezifischen akuten Kreuzschmerzen nicht hilfreich </a:t>
            </a:r>
            <a:r>
              <a:rPr kumimoji="0" lang="de-DE" sz="1200" b="0" i="0" u="none" strike="noStrike" kern="1200" cap="none" spc="0" normalizeH="0" baseline="0" noProof="0" dirty="0">
                <a:ln>
                  <a:noFill/>
                </a:ln>
                <a:effectLst/>
                <a:uLnTx/>
                <a:uFillTx/>
                <a:latin typeface="Calibri" panose="020F0502020204030204"/>
                <a:ea typeface="+mn-ea"/>
                <a:cs typeface="+mn-cs"/>
              </a:rPr>
              <a:t>(</a:t>
            </a:r>
            <a:r>
              <a:rPr kumimoji="0" lang="de-DE" sz="1200" b="0" i="0" u="none" strike="noStrike" kern="1200" cap="none" spc="0" normalizeH="0" baseline="0" noProof="0" dirty="0" err="1">
                <a:ln>
                  <a:noFill/>
                </a:ln>
                <a:effectLst/>
                <a:uLnTx/>
                <a:uFillTx/>
                <a:latin typeface="Calibri" panose="020F0502020204030204"/>
                <a:ea typeface="+mn-ea"/>
                <a:cs typeface="+mn-cs"/>
              </a:rPr>
              <a:t>Assendelft</a:t>
            </a:r>
            <a:r>
              <a:rPr kumimoji="0" lang="de-DE" sz="1200" b="0" i="0" u="none" strike="noStrike" kern="1200" cap="none" spc="0" normalizeH="0" baseline="0" noProof="0" dirty="0">
                <a:ln>
                  <a:noFill/>
                </a:ln>
                <a:effectLst/>
                <a:uLnTx/>
                <a:uFillTx/>
                <a:latin typeface="Calibri" panose="020F0502020204030204"/>
                <a:ea typeface="+mn-ea"/>
                <a:cs typeface="+mn-cs"/>
              </a:rPr>
              <a:t> et al. 2004, </a:t>
            </a:r>
            <a:r>
              <a:rPr kumimoji="0" lang="de-DE" sz="1200" b="0" i="0" u="none" strike="noStrike" kern="1200" cap="none" spc="0" normalizeH="0" baseline="0" noProof="0" dirty="0" err="1">
                <a:ln>
                  <a:noFill/>
                </a:ln>
                <a:effectLst/>
                <a:uLnTx/>
                <a:uFillTx/>
                <a:latin typeface="Calibri" panose="020F0502020204030204"/>
                <a:ea typeface="+mn-ea"/>
                <a:cs typeface="+mn-cs"/>
              </a:rPr>
              <a:t>Jüni</a:t>
            </a:r>
            <a:r>
              <a:rPr kumimoji="0" lang="de-DE" sz="1200" b="0" i="0" u="none" strike="noStrike" kern="1200" cap="none" spc="0" normalizeH="0" baseline="0" noProof="0" dirty="0">
                <a:ln>
                  <a:noFill/>
                </a:ln>
                <a:effectLst/>
                <a:uLnTx/>
                <a:uFillTx/>
                <a:latin typeface="Calibri" panose="020F0502020204030204"/>
                <a:ea typeface="+mn-ea"/>
                <a:cs typeface="+mn-cs"/>
              </a:rPr>
              <a:t> et al. 2009). </a:t>
            </a:r>
            <a:endParaRPr kumimoji="0" lang="de-CH" sz="1200" b="0" i="0" u="none" strike="noStrike" kern="1200" cap="none" spc="0" normalizeH="0" baseline="0" noProof="0" dirty="0">
              <a:ln>
                <a:noFill/>
              </a:ln>
              <a:effectLst/>
              <a:uLnTx/>
              <a:uFillTx/>
              <a:latin typeface="Calibri" panose="020F0502020204030204"/>
              <a:ea typeface="+mn-ea"/>
              <a:cs typeface="+mn-cs"/>
            </a:endParaRPr>
          </a:p>
          <a:p>
            <a:endParaRPr lang="de-CH" sz="1200" dirty="0"/>
          </a:p>
        </p:txBody>
      </p:sp>
      <p:pic>
        <p:nvPicPr>
          <p:cNvPr id="5" name="Grafik 4">
            <a:extLst>
              <a:ext uri="{FF2B5EF4-FFF2-40B4-BE49-F238E27FC236}">
                <a16:creationId xmlns:a16="http://schemas.microsoft.com/office/drawing/2014/main" id="{01EEF4C4-9095-4615-B1FC-A014095362B5}"/>
              </a:ext>
            </a:extLst>
          </p:cNvPr>
          <p:cNvPicPr>
            <a:picLocks noChangeAspect="1"/>
          </p:cNvPicPr>
          <p:nvPr/>
        </p:nvPicPr>
        <p:blipFill rotWithShape="1">
          <a:blip r:embed="rId2"/>
          <a:srcRect l="14825" r="27932" b="-1"/>
          <a:stretch/>
        </p:blipFill>
        <p:spPr>
          <a:xfrm>
            <a:off x="9373669" y="1911493"/>
            <a:ext cx="2171624" cy="2257279"/>
          </a:xfrm>
          <a:prstGeom prst="rect">
            <a:avLst/>
          </a:prstGeom>
        </p:spPr>
      </p:pic>
      <p:sp>
        <p:nvSpPr>
          <p:cNvPr id="4" name="Fußzeilenplatzhalter 3">
            <a:extLst>
              <a:ext uri="{FF2B5EF4-FFF2-40B4-BE49-F238E27FC236}">
                <a16:creationId xmlns:a16="http://schemas.microsoft.com/office/drawing/2014/main" id="{A88E31EB-B5FF-45A7-BE4B-85746E5AD57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
        <p:nvSpPr>
          <p:cNvPr id="6" name="Textfeld 5">
            <a:extLst>
              <a:ext uri="{FF2B5EF4-FFF2-40B4-BE49-F238E27FC236}">
                <a16:creationId xmlns:a16="http://schemas.microsoft.com/office/drawing/2014/main" id="{D06F4F2A-F4C3-4D8A-83AE-8B085F444F48}"/>
              </a:ext>
            </a:extLst>
          </p:cNvPr>
          <p:cNvSpPr txBox="1"/>
          <p:nvPr/>
        </p:nvSpPr>
        <p:spPr>
          <a:xfrm>
            <a:off x="9318171" y="4342905"/>
            <a:ext cx="1828800"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394766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24E3A-84C9-46AD-A859-6E3F898EA4B3}"/>
              </a:ext>
            </a:extLst>
          </p:cNvPr>
          <p:cNvSpPr>
            <a:spLocks noGrp="1"/>
          </p:cNvSpPr>
          <p:nvPr>
            <p:ph type="title"/>
          </p:nvPr>
        </p:nvSpPr>
        <p:spPr>
          <a:xfrm>
            <a:off x="838200" y="365125"/>
            <a:ext cx="6283036" cy="1325563"/>
          </a:xfrm>
        </p:spPr>
        <p:txBody>
          <a:bodyPr/>
          <a:lstStyle/>
          <a:p>
            <a:r>
              <a:rPr kumimoji="0" lang="de-CH" sz="4100" b="1" i="0" u="none" strike="noStrike" kern="1200" cap="none" spc="0" normalizeH="0" baseline="0" noProof="0" dirty="0">
                <a:ln>
                  <a:noFill/>
                </a:ln>
                <a:solidFill>
                  <a:prstClr val="black"/>
                </a:solidFill>
                <a:effectLst/>
                <a:uLnTx/>
                <a:uFillTx/>
                <a:latin typeface="Calibri Light" panose="020F0302020204030204"/>
                <a:ea typeface="+mj-ea"/>
                <a:cs typeface="+mj-cs"/>
              </a:rPr>
              <a:t>Häufige Fehlinterpretation der Ursache von ANLBP</a:t>
            </a:r>
            <a:endParaRPr lang="de-CH" dirty="0"/>
          </a:p>
        </p:txBody>
      </p:sp>
      <p:sp>
        <p:nvSpPr>
          <p:cNvPr id="4" name="Fußzeilenplatzhalter 3">
            <a:extLst>
              <a:ext uri="{FF2B5EF4-FFF2-40B4-BE49-F238E27FC236}">
                <a16:creationId xmlns:a16="http://schemas.microsoft.com/office/drawing/2014/main" id="{510A17EF-CA6A-4EE7-9BCF-D1373357B720}"/>
              </a:ext>
            </a:extLst>
          </p:cNvPr>
          <p:cNvSpPr>
            <a:spLocks noGrp="1"/>
          </p:cNvSpPr>
          <p:nvPr>
            <p:ph type="ftr" sz="quarter" idx="11"/>
          </p:nvPr>
        </p:nvSpPr>
        <p:spPr/>
        <p:txBody>
          <a:bodyPr/>
          <a:lstStyle/>
          <a:p>
            <a:r>
              <a:rPr lang="en-US"/>
              <a:t>Andreas Alt / Sportclinic Sihlcity / 2021</a:t>
            </a:r>
            <a:endParaRPr lang="de-CH"/>
          </a:p>
        </p:txBody>
      </p:sp>
      <p:sp>
        <p:nvSpPr>
          <p:cNvPr id="5" name="Inhaltsplatzhalter 2">
            <a:extLst>
              <a:ext uri="{FF2B5EF4-FFF2-40B4-BE49-F238E27FC236}">
                <a16:creationId xmlns:a16="http://schemas.microsoft.com/office/drawing/2014/main" id="{217ABACB-4384-48E2-981B-D0BBBF37AC7E}"/>
              </a:ext>
            </a:extLst>
          </p:cNvPr>
          <p:cNvSpPr>
            <a:spLocks noGrp="1"/>
          </p:cNvSpPr>
          <p:nvPr>
            <p:ph idx="1"/>
          </p:nvPr>
        </p:nvSpPr>
        <p:spPr>
          <a:xfrm>
            <a:off x="838200" y="1825625"/>
            <a:ext cx="6107545" cy="4455102"/>
          </a:xfrm>
        </p:spPr>
        <p:txBody>
          <a:bodyPr>
            <a:noAutofit/>
          </a:bodyPr>
          <a:lstStyle/>
          <a:p>
            <a:pPr marL="0" indent="0">
              <a:buNone/>
            </a:pPr>
            <a:r>
              <a:rPr lang="de-CH" sz="1600" b="1" dirty="0"/>
              <a:t>«ISG-Blockade»</a:t>
            </a:r>
          </a:p>
          <a:p>
            <a:r>
              <a:rPr lang="de-CH" sz="1600" b="1" dirty="0"/>
              <a:t>Begründung: </a:t>
            </a:r>
            <a:r>
              <a:rPr lang="de-CH" sz="1600" dirty="0"/>
              <a:t>Das ISG ist ein natürlicher Kraftüberträger von Kräften aus unterschiedlichen Richtungen auf das Zentrum des Körpers. Aufgrund der Beschaffenheit des ISG im Sinne einer </a:t>
            </a:r>
            <a:r>
              <a:rPr lang="de-CH" sz="1600" b="1" dirty="0" err="1"/>
              <a:t>Amphiarthrose</a:t>
            </a:r>
            <a:r>
              <a:rPr lang="de-CH" sz="1600" b="1" dirty="0"/>
              <a:t> </a:t>
            </a:r>
            <a:r>
              <a:rPr lang="de-CH" sz="1600" dirty="0"/>
              <a:t>muss das Gelenk stabil und «blockiert» sein. </a:t>
            </a:r>
          </a:p>
          <a:p>
            <a:r>
              <a:rPr lang="de-CH" sz="1600" dirty="0"/>
              <a:t>Heutzutage wissen wir, dass das eine ISG-Pathologie selten bis gar nicht als ausschlaggebender Faktor für ANLBP gewertet werden kann </a:t>
            </a:r>
            <a:r>
              <a:rPr lang="de-CH" sz="1200" dirty="0"/>
              <a:t>(</a:t>
            </a:r>
            <a:r>
              <a:rPr kumimoji="0" lang="en-US" sz="1200" b="0" i="0" u="none" strike="noStrike" kern="1200" cap="none" spc="0" normalizeH="0" baseline="0" noProof="0" dirty="0">
                <a:ln>
                  <a:noFill/>
                </a:ln>
                <a:effectLst/>
                <a:uLnTx/>
                <a:uFillTx/>
                <a:latin typeface="Calibri" panose="020F0502020204030204"/>
                <a:ea typeface="+mn-ea"/>
                <a:cs typeface="+mn-cs"/>
              </a:rPr>
              <a:t>DePhillipo et al. 2019, </a:t>
            </a:r>
            <a:r>
              <a:rPr kumimoji="0" lang="fr-FR" sz="1200" b="0" i="0" u="none" strike="noStrike" kern="1200" cap="none" spc="0" normalizeH="0" baseline="0" noProof="0" dirty="0">
                <a:ln>
                  <a:noFill/>
                </a:ln>
                <a:effectLst/>
                <a:uLnTx/>
                <a:uFillTx/>
                <a:latin typeface="Calibri" panose="020F0502020204030204"/>
                <a:ea typeface="+mn-ea"/>
                <a:cs typeface="+mn-cs"/>
              </a:rPr>
              <a:t>Enix</a:t>
            </a:r>
            <a:r>
              <a:rPr lang="fr-FR" sz="1200" dirty="0">
                <a:latin typeface="Calibri" panose="020F0502020204030204"/>
              </a:rPr>
              <a:t> &amp; </a:t>
            </a:r>
            <a:r>
              <a:rPr kumimoji="0" lang="fr-FR" sz="1200" b="0" i="0" u="none" strike="noStrike" kern="1200" cap="none" spc="0" normalizeH="0" baseline="0" noProof="0" dirty="0">
                <a:ln>
                  <a:noFill/>
                </a:ln>
                <a:effectLst/>
                <a:uLnTx/>
                <a:uFillTx/>
                <a:latin typeface="Calibri" panose="020F0502020204030204"/>
                <a:ea typeface="+mn-ea"/>
                <a:cs typeface="+mn-cs"/>
              </a:rPr>
              <a:t>Mayer 2019).</a:t>
            </a:r>
          </a:p>
          <a:p>
            <a:r>
              <a:rPr lang="fr-FR" sz="1600" b="1" dirty="0" err="1">
                <a:latin typeface="Calibri" panose="020F0502020204030204"/>
              </a:rPr>
              <a:t>Fazit</a:t>
            </a:r>
            <a:r>
              <a:rPr lang="fr-FR" sz="1600" b="1" dirty="0">
                <a:latin typeface="Calibri" panose="020F0502020204030204"/>
              </a:rPr>
              <a:t>: </a:t>
            </a:r>
            <a:r>
              <a:rPr lang="fr-FR" sz="1600" dirty="0" err="1">
                <a:latin typeface="Calibri" panose="020F0502020204030204"/>
              </a:rPr>
              <a:t>Vermeintliche</a:t>
            </a:r>
            <a:r>
              <a:rPr lang="fr-FR" sz="1600" dirty="0">
                <a:latin typeface="Calibri" panose="020F0502020204030204"/>
              </a:rPr>
              <a:t> ISG-</a:t>
            </a:r>
            <a:r>
              <a:rPr lang="fr-FR" sz="1600" dirty="0" err="1">
                <a:latin typeface="Calibri" panose="020F0502020204030204"/>
              </a:rPr>
              <a:t>Schmerzen</a:t>
            </a:r>
            <a:r>
              <a:rPr lang="fr-FR" sz="1600" dirty="0">
                <a:latin typeface="Calibri" panose="020F0502020204030204"/>
              </a:rPr>
              <a:t> </a:t>
            </a:r>
            <a:r>
              <a:rPr lang="fr-FR" sz="1600" dirty="0" err="1">
                <a:latin typeface="Calibri" panose="020F0502020204030204"/>
              </a:rPr>
              <a:t>sollten</a:t>
            </a:r>
            <a:r>
              <a:rPr lang="fr-FR" sz="1600" dirty="0">
                <a:latin typeface="Calibri" panose="020F0502020204030204"/>
              </a:rPr>
              <a:t> </a:t>
            </a:r>
            <a:r>
              <a:rPr lang="fr-FR" sz="1600" dirty="0" err="1">
                <a:latin typeface="Calibri" panose="020F0502020204030204"/>
              </a:rPr>
              <a:t>eher</a:t>
            </a:r>
            <a:r>
              <a:rPr lang="fr-FR" sz="1600" dirty="0">
                <a:latin typeface="Calibri" panose="020F0502020204030204"/>
              </a:rPr>
              <a:t> </a:t>
            </a:r>
            <a:r>
              <a:rPr lang="fr-FR" sz="1600" dirty="0" err="1">
                <a:latin typeface="Calibri" panose="020F0502020204030204"/>
              </a:rPr>
              <a:t>als</a:t>
            </a:r>
            <a:r>
              <a:rPr lang="fr-FR" sz="1600" dirty="0">
                <a:latin typeface="Calibri" panose="020F0502020204030204"/>
              </a:rPr>
              <a:t> « </a:t>
            </a:r>
            <a:r>
              <a:rPr lang="fr-FR" sz="1600" dirty="0" err="1">
                <a:latin typeface="Calibri" panose="020F0502020204030204"/>
              </a:rPr>
              <a:t>unspezifischer</a:t>
            </a:r>
            <a:r>
              <a:rPr lang="fr-FR" sz="1600" dirty="0">
                <a:latin typeface="Calibri" panose="020F0502020204030204"/>
              </a:rPr>
              <a:t>, </a:t>
            </a:r>
            <a:r>
              <a:rPr lang="fr-FR" sz="1600" dirty="0" err="1">
                <a:latin typeface="Calibri" panose="020F0502020204030204"/>
              </a:rPr>
              <a:t>dorsaler</a:t>
            </a:r>
            <a:r>
              <a:rPr lang="fr-FR" sz="1600" dirty="0">
                <a:latin typeface="Calibri" panose="020F0502020204030204"/>
              </a:rPr>
              <a:t> </a:t>
            </a:r>
            <a:r>
              <a:rPr lang="fr-FR" sz="1600" b="1" dirty="0" err="1">
                <a:latin typeface="Calibri" panose="020F0502020204030204"/>
              </a:rPr>
              <a:t>Beckenschmerz</a:t>
            </a:r>
            <a:r>
              <a:rPr lang="fr-FR" sz="1600" dirty="0">
                <a:latin typeface="Calibri" panose="020F0502020204030204"/>
              </a:rPr>
              <a:t> </a:t>
            </a:r>
            <a:r>
              <a:rPr lang="fr-FR" sz="1600" dirty="0" err="1">
                <a:latin typeface="Calibri" panose="020F0502020204030204"/>
              </a:rPr>
              <a:t>bezeichnet</a:t>
            </a:r>
            <a:r>
              <a:rPr lang="fr-FR" sz="1600" dirty="0">
                <a:latin typeface="Calibri" panose="020F0502020204030204"/>
              </a:rPr>
              <a:t> </a:t>
            </a:r>
            <a:r>
              <a:rPr lang="fr-FR" sz="1600" dirty="0" err="1">
                <a:latin typeface="Calibri" panose="020F0502020204030204"/>
              </a:rPr>
              <a:t>werden</a:t>
            </a:r>
            <a:r>
              <a:rPr lang="fr-FR" sz="1600" dirty="0">
                <a:latin typeface="Calibri" panose="020F0502020204030204"/>
              </a:rPr>
              <a:t>», der </a:t>
            </a:r>
            <a:r>
              <a:rPr lang="fr-FR" sz="1600" dirty="0" err="1">
                <a:latin typeface="Calibri" panose="020F0502020204030204"/>
              </a:rPr>
              <a:t>unter</a:t>
            </a:r>
            <a:r>
              <a:rPr lang="fr-FR" sz="1600" dirty="0">
                <a:latin typeface="Calibri" panose="020F0502020204030204"/>
              </a:rPr>
              <a:t> </a:t>
            </a:r>
            <a:r>
              <a:rPr lang="fr-FR" sz="1600" dirty="0" err="1">
                <a:latin typeface="Calibri" panose="020F0502020204030204"/>
              </a:rPr>
              <a:t>anderem</a:t>
            </a:r>
            <a:r>
              <a:rPr lang="fr-FR" sz="1600" dirty="0">
                <a:latin typeface="Calibri" panose="020F0502020204030204"/>
              </a:rPr>
              <a:t> von </a:t>
            </a:r>
            <a:r>
              <a:rPr lang="fr-FR" sz="1600" dirty="0" err="1">
                <a:latin typeface="Calibri" panose="020F0502020204030204"/>
              </a:rPr>
              <a:t>überbeanspruchten</a:t>
            </a:r>
            <a:r>
              <a:rPr lang="fr-FR" sz="1600" dirty="0">
                <a:latin typeface="Calibri" panose="020F0502020204030204"/>
              </a:rPr>
              <a:t> </a:t>
            </a:r>
            <a:r>
              <a:rPr lang="fr-FR" sz="1600" dirty="0" err="1">
                <a:latin typeface="Calibri" panose="020F0502020204030204"/>
              </a:rPr>
              <a:t>Weichteilstrunkturen</a:t>
            </a:r>
            <a:r>
              <a:rPr lang="fr-FR" sz="1600" dirty="0">
                <a:latin typeface="Calibri" panose="020F0502020204030204"/>
              </a:rPr>
              <a:t> (</a:t>
            </a:r>
            <a:r>
              <a:rPr lang="fr-FR" sz="1600" dirty="0" err="1">
                <a:latin typeface="Calibri" panose="020F0502020204030204"/>
              </a:rPr>
              <a:t>z.B</a:t>
            </a:r>
            <a:r>
              <a:rPr lang="fr-FR" sz="1600" dirty="0">
                <a:latin typeface="Calibri" panose="020F0502020204030204"/>
              </a:rPr>
              <a:t>. </a:t>
            </a:r>
            <a:r>
              <a:rPr lang="fr-FR" sz="1600" dirty="0" err="1">
                <a:latin typeface="Calibri" panose="020F0502020204030204"/>
              </a:rPr>
              <a:t>Bändern</a:t>
            </a:r>
            <a:r>
              <a:rPr lang="fr-FR" sz="1600" dirty="0">
                <a:latin typeface="Calibri" panose="020F0502020204030204"/>
              </a:rPr>
              <a:t>, </a:t>
            </a:r>
            <a:r>
              <a:rPr lang="fr-FR" sz="1600" dirty="0" err="1">
                <a:latin typeface="Calibri" panose="020F0502020204030204"/>
              </a:rPr>
              <a:t>Muskeln</a:t>
            </a:r>
            <a:r>
              <a:rPr lang="fr-FR" sz="1600" dirty="0">
                <a:latin typeface="Calibri" panose="020F0502020204030204"/>
              </a:rPr>
              <a:t> etc.) </a:t>
            </a:r>
            <a:r>
              <a:rPr lang="fr-FR" sz="1600" dirty="0" err="1">
                <a:latin typeface="Calibri" panose="020F0502020204030204"/>
              </a:rPr>
              <a:t>veranlasst</a:t>
            </a:r>
            <a:r>
              <a:rPr lang="fr-FR" sz="1600" dirty="0">
                <a:latin typeface="Calibri" panose="020F0502020204030204"/>
              </a:rPr>
              <a:t> </a:t>
            </a:r>
            <a:r>
              <a:rPr lang="fr-FR" sz="1600" dirty="0" err="1">
                <a:latin typeface="Calibri" panose="020F0502020204030204"/>
              </a:rPr>
              <a:t>werden</a:t>
            </a:r>
            <a:r>
              <a:rPr lang="fr-FR" sz="1600" dirty="0">
                <a:latin typeface="Calibri" panose="020F0502020204030204"/>
              </a:rPr>
              <a:t> </a:t>
            </a:r>
            <a:r>
              <a:rPr lang="fr-FR" sz="1600" dirty="0" err="1">
                <a:latin typeface="Calibri" panose="020F0502020204030204"/>
              </a:rPr>
              <a:t>kann</a:t>
            </a:r>
            <a:r>
              <a:rPr lang="fr-FR" sz="1600" dirty="0">
                <a:latin typeface="Calibri" panose="020F0502020204030204"/>
              </a:rPr>
              <a:t> </a:t>
            </a:r>
            <a:r>
              <a:rPr lang="fr-FR" sz="1600" dirty="0" err="1">
                <a:latin typeface="Calibri" panose="020F0502020204030204"/>
              </a:rPr>
              <a:t>oder</a:t>
            </a:r>
            <a:r>
              <a:rPr lang="fr-FR" sz="1600" dirty="0">
                <a:latin typeface="Calibri" panose="020F0502020204030204"/>
              </a:rPr>
              <a:t> </a:t>
            </a:r>
            <a:r>
              <a:rPr lang="fr-FR" sz="1600" dirty="0" err="1">
                <a:latin typeface="Calibri" panose="020F0502020204030204"/>
              </a:rPr>
              <a:t>auf</a:t>
            </a:r>
            <a:r>
              <a:rPr lang="fr-FR" sz="1600" dirty="0">
                <a:latin typeface="Calibri" panose="020F0502020204030204"/>
              </a:rPr>
              <a:t> die </a:t>
            </a:r>
            <a:r>
              <a:rPr lang="fr-FR" sz="1600" dirty="0" err="1">
                <a:latin typeface="Calibri" panose="020F0502020204030204"/>
              </a:rPr>
              <a:t>bereits</a:t>
            </a:r>
            <a:r>
              <a:rPr lang="fr-FR" sz="1600" dirty="0">
                <a:latin typeface="Calibri" panose="020F0502020204030204"/>
              </a:rPr>
              <a:t> </a:t>
            </a:r>
            <a:r>
              <a:rPr lang="fr-FR" sz="1600" dirty="0" err="1">
                <a:latin typeface="Calibri" panose="020F0502020204030204"/>
              </a:rPr>
              <a:t>bekannten</a:t>
            </a:r>
            <a:r>
              <a:rPr lang="fr-FR" sz="1600" dirty="0">
                <a:latin typeface="Calibri" panose="020F0502020204030204"/>
              </a:rPr>
              <a:t>, </a:t>
            </a:r>
            <a:r>
              <a:rPr lang="fr-FR" sz="1600" dirty="0" err="1">
                <a:latin typeface="Calibri" panose="020F0502020204030204"/>
              </a:rPr>
              <a:t>unspezifischen</a:t>
            </a:r>
            <a:r>
              <a:rPr lang="fr-FR" sz="1600" dirty="0">
                <a:latin typeface="Calibri" panose="020F0502020204030204"/>
              </a:rPr>
              <a:t> </a:t>
            </a:r>
            <a:r>
              <a:rPr lang="fr-FR" sz="1600" dirty="0" err="1">
                <a:latin typeface="Calibri" panose="020F0502020204030204"/>
              </a:rPr>
              <a:t>Erklärungen</a:t>
            </a:r>
            <a:r>
              <a:rPr lang="fr-FR" sz="1600" dirty="0">
                <a:latin typeface="Calibri" panose="020F0502020204030204"/>
              </a:rPr>
              <a:t> </a:t>
            </a:r>
            <a:r>
              <a:rPr lang="fr-FR" sz="1600" dirty="0" err="1">
                <a:latin typeface="Calibri" panose="020F0502020204030204"/>
              </a:rPr>
              <a:t>zurückzuführen</a:t>
            </a:r>
            <a:r>
              <a:rPr lang="fr-FR" sz="1600" dirty="0">
                <a:latin typeface="Calibri" panose="020F0502020204030204"/>
              </a:rPr>
              <a:t> </a:t>
            </a:r>
            <a:r>
              <a:rPr lang="fr-FR" sz="1600" dirty="0" err="1">
                <a:latin typeface="Calibri" panose="020F0502020204030204"/>
              </a:rPr>
              <a:t>ist</a:t>
            </a:r>
            <a:r>
              <a:rPr lang="fr-FR" sz="1600" dirty="0">
                <a:latin typeface="Calibri" panose="020F0502020204030204"/>
              </a:rPr>
              <a:t> </a:t>
            </a:r>
            <a:r>
              <a:rPr lang="fr-FR" sz="1200" dirty="0">
                <a:latin typeface="Calibri" panose="020F0502020204030204"/>
              </a:rPr>
              <a:t>(Enix &amp; Mayer 2019).</a:t>
            </a:r>
          </a:p>
          <a:p>
            <a:pPr marL="0" indent="0">
              <a:buNone/>
            </a:pPr>
            <a:endParaRPr lang="fr-FR" sz="1600" dirty="0">
              <a:latin typeface="Calibri" panose="020F0502020204030204"/>
            </a:endParaRPr>
          </a:p>
          <a:p>
            <a:r>
              <a:rPr lang="fr-FR" sz="1600" b="1" dirty="0" err="1">
                <a:latin typeface="Calibri" panose="020F0502020204030204"/>
              </a:rPr>
              <a:t>Fazit</a:t>
            </a:r>
            <a:r>
              <a:rPr lang="fr-FR" sz="1600" b="1" dirty="0">
                <a:latin typeface="Calibri" panose="020F0502020204030204"/>
              </a:rPr>
              <a:t>: </a:t>
            </a:r>
            <a:r>
              <a:rPr lang="fr-FR" sz="1600" dirty="0" err="1">
                <a:latin typeface="Calibri" panose="020F0502020204030204"/>
              </a:rPr>
              <a:t>Multidimensionale</a:t>
            </a:r>
            <a:r>
              <a:rPr lang="fr-FR" sz="1600" dirty="0">
                <a:latin typeface="Calibri" panose="020F0502020204030204"/>
              </a:rPr>
              <a:t> </a:t>
            </a:r>
            <a:r>
              <a:rPr lang="fr-FR" sz="1600" dirty="0" err="1">
                <a:latin typeface="Calibri" panose="020F0502020204030204"/>
              </a:rPr>
              <a:t>Begutachtung</a:t>
            </a:r>
            <a:r>
              <a:rPr lang="fr-FR" sz="1600" dirty="0">
                <a:latin typeface="Calibri" panose="020F0502020204030204"/>
              </a:rPr>
              <a:t> vor </a:t>
            </a:r>
            <a:r>
              <a:rPr lang="fr-FR" sz="1600" dirty="0" err="1">
                <a:latin typeface="Calibri" panose="020F0502020204030204"/>
              </a:rPr>
              <a:t>struktureller</a:t>
            </a:r>
            <a:r>
              <a:rPr lang="fr-FR" sz="1600" dirty="0">
                <a:latin typeface="Calibri" panose="020F0502020204030204"/>
              </a:rPr>
              <a:t> Ueberzeugung!</a:t>
            </a:r>
            <a:endParaRPr lang="de-CH" sz="1600" dirty="0"/>
          </a:p>
        </p:txBody>
      </p:sp>
      <p:pic>
        <p:nvPicPr>
          <p:cNvPr id="6" name="Grafik 5">
            <a:extLst>
              <a:ext uri="{FF2B5EF4-FFF2-40B4-BE49-F238E27FC236}">
                <a16:creationId xmlns:a16="http://schemas.microsoft.com/office/drawing/2014/main" id="{08835AE5-39A2-4194-BEA4-091ABF743258}"/>
              </a:ext>
            </a:extLst>
          </p:cNvPr>
          <p:cNvPicPr>
            <a:picLocks noChangeAspect="1"/>
          </p:cNvPicPr>
          <p:nvPr/>
        </p:nvPicPr>
        <p:blipFill>
          <a:blip r:embed="rId2"/>
          <a:stretch>
            <a:fillRect/>
          </a:stretch>
        </p:blipFill>
        <p:spPr>
          <a:xfrm>
            <a:off x="7121236" y="625409"/>
            <a:ext cx="4117085" cy="4742121"/>
          </a:xfrm>
          <a:prstGeom prst="rect">
            <a:avLst/>
          </a:prstGeom>
        </p:spPr>
      </p:pic>
    </p:spTree>
    <p:extLst>
      <p:ext uri="{BB962C8B-B14F-4D97-AF65-F5344CB8AC3E}">
        <p14:creationId xmlns:p14="http://schemas.microsoft.com/office/powerpoint/2010/main" val="391982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2B1AB-5C27-4C95-9D37-8B75414B6937}"/>
              </a:ext>
            </a:extLst>
          </p:cNvPr>
          <p:cNvSpPr>
            <a:spLocks noGrp="1"/>
          </p:cNvSpPr>
          <p:nvPr>
            <p:ph type="title"/>
          </p:nvPr>
        </p:nvSpPr>
        <p:spPr/>
        <p:txBody>
          <a:bodyPr/>
          <a:lstStyle/>
          <a:p>
            <a:pPr algn="ctr"/>
            <a:r>
              <a:rPr lang="de-CH" b="1" dirty="0"/>
              <a:t>Fragen &amp; Antworten</a:t>
            </a:r>
          </a:p>
        </p:txBody>
      </p:sp>
      <p:sp>
        <p:nvSpPr>
          <p:cNvPr id="4" name="Fußzeilenplatzhalter 3">
            <a:extLst>
              <a:ext uri="{FF2B5EF4-FFF2-40B4-BE49-F238E27FC236}">
                <a16:creationId xmlns:a16="http://schemas.microsoft.com/office/drawing/2014/main" id="{811EA642-11F1-4C8C-8FD7-37675FE26AA1}"/>
              </a:ext>
            </a:extLst>
          </p:cNvPr>
          <p:cNvSpPr>
            <a:spLocks noGrp="1"/>
          </p:cNvSpPr>
          <p:nvPr>
            <p:ph type="ftr" sz="quarter" idx="11"/>
          </p:nvPr>
        </p:nvSpPr>
        <p:spPr/>
        <p:txBody>
          <a:bodyPr/>
          <a:lstStyle/>
          <a:p>
            <a:r>
              <a:rPr lang="en-US"/>
              <a:t>Andreas Alt / Sportclinic Sihlcity / 2021</a:t>
            </a:r>
            <a:endParaRPr lang="de-CH"/>
          </a:p>
        </p:txBody>
      </p:sp>
      <p:pic>
        <p:nvPicPr>
          <p:cNvPr id="1028" name="Picture 4" descr="geschäftsprobleme - unischerheit stock-grafiken, -clipart, -cartoons und -symbole">
            <a:extLst>
              <a:ext uri="{FF2B5EF4-FFF2-40B4-BE49-F238E27FC236}">
                <a16:creationId xmlns:a16="http://schemas.microsoft.com/office/drawing/2014/main" id="{72392A69-C95D-41E0-A22D-4776F88C28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3499" y="2041207"/>
            <a:ext cx="3665002" cy="322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037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FC1B8C-0EC9-428C-B3C6-4C234650C35C}"/>
              </a:ext>
            </a:extLst>
          </p:cNvPr>
          <p:cNvSpPr>
            <a:spLocks noGrp="1"/>
          </p:cNvSpPr>
          <p:nvPr>
            <p:ph type="title"/>
          </p:nvPr>
        </p:nvSpPr>
        <p:spPr>
          <a:xfrm>
            <a:off x="572493" y="238539"/>
            <a:ext cx="11018520" cy="1434415"/>
          </a:xfrm>
        </p:spPr>
        <p:txBody>
          <a:bodyPr anchor="b">
            <a:normAutofit/>
          </a:bodyPr>
          <a:lstStyle/>
          <a:p>
            <a:r>
              <a:rPr lang="de-CH" sz="5400" b="1"/>
              <a:t>Weiterführende Literatur</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C4CDB16B-D08A-4BD7-A41D-51BA5B859348}"/>
              </a:ext>
            </a:extLst>
          </p:cNvPr>
          <p:cNvSpPr>
            <a:spLocks noGrp="1"/>
          </p:cNvSpPr>
          <p:nvPr>
            <p:ph idx="1"/>
          </p:nvPr>
        </p:nvSpPr>
        <p:spPr>
          <a:xfrm>
            <a:off x="572493" y="2071316"/>
            <a:ext cx="6713552" cy="2024308"/>
          </a:xfrm>
        </p:spPr>
        <p:txBody>
          <a:bodyPr anchor="t">
            <a:normAutofit/>
          </a:bodyPr>
          <a:lstStyle/>
          <a:p>
            <a:r>
              <a:rPr lang="de-CH" sz="2200" dirty="0"/>
              <a:t>Alt A. &amp; </a:t>
            </a:r>
            <a:r>
              <a:rPr lang="de-CH" sz="2200" dirty="0" err="1"/>
              <a:t>Kolster</a:t>
            </a:r>
            <a:r>
              <a:rPr lang="de-CH" sz="2200" dirty="0"/>
              <a:t> C.B. (2021). Du bist dein eigener Therapeut – Rückenschmerzen. KVM – Der Medizinverlag. </a:t>
            </a:r>
          </a:p>
          <a:p>
            <a:r>
              <a:rPr lang="de-CH" sz="2200" dirty="0"/>
              <a:t>Buttler D.S. &amp; Moseley G.M. (2016). Schmerzen verstehen, 3. Auflage. Springer Verlag. </a:t>
            </a:r>
          </a:p>
          <a:p>
            <a:endParaRPr lang="de-CH" sz="2200" dirty="0"/>
          </a:p>
        </p:txBody>
      </p:sp>
      <p:pic>
        <p:nvPicPr>
          <p:cNvPr id="5" name="Grafik 4">
            <a:extLst>
              <a:ext uri="{FF2B5EF4-FFF2-40B4-BE49-F238E27FC236}">
                <a16:creationId xmlns:a16="http://schemas.microsoft.com/office/drawing/2014/main" id="{7A323874-4CD6-4A0C-B75D-079AFE110BF6}"/>
              </a:ext>
            </a:extLst>
          </p:cNvPr>
          <p:cNvPicPr>
            <a:picLocks noChangeAspect="1"/>
          </p:cNvPicPr>
          <p:nvPr/>
        </p:nvPicPr>
        <p:blipFill rotWithShape="1">
          <a:blip r:embed="rId2"/>
          <a:srcRect l="18012" r="15845" b="-3"/>
          <a:stretch/>
        </p:blipFill>
        <p:spPr>
          <a:xfrm>
            <a:off x="9545018" y="1911493"/>
            <a:ext cx="2000275" cy="2079172"/>
          </a:xfrm>
          <a:prstGeom prst="rect">
            <a:avLst/>
          </a:prstGeom>
        </p:spPr>
      </p:pic>
      <p:sp>
        <p:nvSpPr>
          <p:cNvPr id="4" name="Fußzeilenplatzhalter 3">
            <a:extLst>
              <a:ext uri="{FF2B5EF4-FFF2-40B4-BE49-F238E27FC236}">
                <a16:creationId xmlns:a16="http://schemas.microsoft.com/office/drawing/2014/main" id="{D9A6F14B-1346-4B49-9C84-87BB2723C76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Tree>
    <p:extLst>
      <p:ext uri="{BB962C8B-B14F-4D97-AF65-F5344CB8AC3E}">
        <p14:creationId xmlns:p14="http://schemas.microsoft.com/office/powerpoint/2010/main" val="289257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8FBA54-29F2-4FC4-8136-AFCF9CB10928}"/>
              </a:ext>
            </a:extLst>
          </p:cNvPr>
          <p:cNvSpPr>
            <a:spLocks noGrp="1"/>
          </p:cNvSpPr>
          <p:nvPr>
            <p:ph type="title"/>
          </p:nvPr>
        </p:nvSpPr>
        <p:spPr>
          <a:xfrm>
            <a:off x="575278" y="238539"/>
            <a:ext cx="11018520" cy="1148785"/>
          </a:xfrm>
        </p:spPr>
        <p:txBody>
          <a:bodyPr anchor="b">
            <a:normAutofit/>
          </a:bodyPr>
          <a:lstStyle/>
          <a:p>
            <a:r>
              <a:rPr lang="de-CH" sz="5400" b="1" dirty="0"/>
              <a:t>Literaturverzeichnis</a:t>
            </a:r>
          </a:p>
        </p:txBody>
      </p:sp>
      <p:sp>
        <p:nvSpPr>
          <p:cNvPr id="1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9419119-45D3-4814-8286-8251CB947185}"/>
              </a:ext>
            </a:extLst>
          </p:cNvPr>
          <p:cNvSpPr>
            <a:spLocks noGrp="1"/>
          </p:cNvSpPr>
          <p:nvPr>
            <p:ph idx="1"/>
          </p:nvPr>
        </p:nvSpPr>
        <p:spPr>
          <a:xfrm>
            <a:off x="572492" y="1852200"/>
            <a:ext cx="8604165" cy="4276185"/>
          </a:xfrm>
        </p:spPr>
        <p:txBody>
          <a:bodyPr anchor="t">
            <a:normAutofit fontScale="25000" lnSpcReduction="20000"/>
          </a:bodyPr>
          <a:lstStyle/>
          <a:p>
            <a:pPr marL="342900" indent="-342900">
              <a:buFont typeface="Arial" panose="020B0604020202020204" pitchFamily="34" charset="0"/>
              <a:buAutoNum type="arabicParenR"/>
            </a:pPr>
            <a:r>
              <a:rPr lang="en-US" sz="4800" dirty="0"/>
              <a:t>Alt A. &amp; </a:t>
            </a:r>
            <a:r>
              <a:rPr lang="en-US" sz="4800" dirty="0" err="1"/>
              <a:t>Kolster</a:t>
            </a:r>
            <a:r>
              <a:rPr lang="en-US" sz="4800" dirty="0"/>
              <a:t> C. B. (2021). Du </a:t>
            </a:r>
            <a:r>
              <a:rPr lang="en-US" sz="4800" dirty="0" err="1"/>
              <a:t>bist</a:t>
            </a:r>
            <a:r>
              <a:rPr lang="en-US" sz="4800" dirty="0"/>
              <a:t> </a:t>
            </a:r>
            <a:r>
              <a:rPr lang="en-US" sz="4800" dirty="0" err="1"/>
              <a:t>dein</a:t>
            </a:r>
            <a:r>
              <a:rPr lang="en-US" sz="4800" dirty="0"/>
              <a:t> </a:t>
            </a:r>
            <a:r>
              <a:rPr lang="en-US" sz="4800" dirty="0" err="1"/>
              <a:t>eigener</a:t>
            </a:r>
            <a:r>
              <a:rPr lang="en-US" sz="4800" dirty="0"/>
              <a:t> </a:t>
            </a:r>
            <a:r>
              <a:rPr lang="en-US" sz="4800" dirty="0" err="1"/>
              <a:t>Therapeut</a:t>
            </a:r>
            <a:r>
              <a:rPr lang="en-US" sz="4800" dirty="0"/>
              <a:t> – </a:t>
            </a:r>
            <a:r>
              <a:rPr lang="en-US" sz="4800" dirty="0" err="1"/>
              <a:t>Rückenschmerzen</a:t>
            </a:r>
            <a:r>
              <a:rPr lang="en-US" sz="4800" dirty="0"/>
              <a:t>. KVM – Der </a:t>
            </a:r>
            <a:r>
              <a:rPr lang="en-US" sz="4800" dirty="0" err="1"/>
              <a:t>Medizinverlag</a:t>
            </a:r>
            <a:r>
              <a:rPr lang="en-US" sz="4800" dirty="0"/>
              <a:t>. S. 21 – 22</a:t>
            </a:r>
          </a:p>
          <a:p>
            <a:pPr marL="342900" indent="-342900">
              <a:buAutoNum type="arabicParenR"/>
            </a:pPr>
            <a:r>
              <a:rPr lang="de-DE" sz="4800" dirty="0" err="1"/>
              <a:t>Assendelft</a:t>
            </a:r>
            <a:r>
              <a:rPr lang="de-DE" sz="4800" dirty="0"/>
              <a:t>, W. J., Morton, S. C., </a:t>
            </a:r>
            <a:r>
              <a:rPr lang="de-DE" sz="4800" dirty="0" err="1"/>
              <a:t>Yu</a:t>
            </a:r>
            <a:r>
              <a:rPr lang="de-DE" sz="4800" dirty="0"/>
              <a:t>, E. I., </a:t>
            </a:r>
            <a:r>
              <a:rPr lang="de-DE" sz="4800" dirty="0" err="1"/>
              <a:t>Suttorp</a:t>
            </a:r>
            <a:r>
              <a:rPr lang="de-DE" sz="4800" dirty="0"/>
              <a:t>, M. J., &amp; </a:t>
            </a:r>
            <a:r>
              <a:rPr lang="de-DE" sz="4800" dirty="0" err="1"/>
              <a:t>Shekelle</a:t>
            </a:r>
            <a:r>
              <a:rPr lang="de-DE" sz="4800" dirty="0"/>
              <a:t>, P. G. (2004). Spinal manipulative </a:t>
            </a:r>
            <a:r>
              <a:rPr lang="de-DE" sz="4800" dirty="0" err="1"/>
              <a:t>therapy</a:t>
            </a:r>
            <a:r>
              <a:rPr lang="de-DE" sz="4800" dirty="0"/>
              <a:t> </a:t>
            </a:r>
            <a:r>
              <a:rPr lang="de-DE" sz="4800" dirty="0" err="1"/>
              <a:t>for</a:t>
            </a:r>
            <a:r>
              <a:rPr lang="de-DE" sz="4800" dirty="0"/>
              <a:t> </a:t>
            </a:r>
            <a:r>
              <a:rPr lang="de-DE" sz="4800" dirty="0" err="1"/>
              <a:t>low</a:t>
            </a:r>
            <a:r>
              <a:rPr lang="de-DE" sz="4800" dirty="0"/>
              <a:t> back </a:t>
            </a:r>
            <a:r>
              <a:rPr lang="de-DE" sz="4800" dirty="0" err="1"/>
              <a:t>pain</a:t>
            </a:r>
            <a:r>
              <a:rPr lang="de-DE" sz="4800" dirty="0"/>
              <a:t>. The Cochrane </a:t>
            </a:r>
            <a:r>
              <a:rPr lang="de-DE" sz="4800" dirty="0" err="1"/>
              <a:t>database</a:t>
            </a:r>
            <a:r>
              <a:rPr lang="de-DE" sz="4800" dirty="0"/>
              <a:t> </a:t>
            </a:r>
            <a:r>
              <a:rPr lang="de-DE" sz="4800" dirty="0" err="1"/>
              <a:t>of</a:t>
            </a:r>
            <a:r>
              <a:rPr lang="de-DE" sz="4800" dirty="0"/>
              <a:t> </a:t>
            </a:r>
            <a:r>
              <a:rPr lang="de-DE" sz="4800" dirty="0" err="1"/>
              <a:t>systematic</a:t>
            </a:r>
            <a:r>
              <a:rPr lang="de-DE" sz="4800" dirty="0"/>
              <a:t> </a:t>
            </a:r>
            <a:r>
              <a:rPr lang="de-DE" sz="4800" dirty="0" err="1"/>
              <a:t>reviews</a:t>
            </a:r>
            <a:r>
              <a:rPr lang="de-DE" sz="4800" dirty="0"/>
              <a:t>, (1), CD000447. https://doi.org/10.1002/14651858.CD000447.pub2</a:t>
            </a:r>
          </a:p>
          <a:p>
            <a:pPr marL="342900" indent="-342900">
              <a:buFont typeface="Arial" panose="020B0604020202020204" pitchFamily="34" charset="0"/>
              <a:buAutoNum type="arabicParenR"/>
            </a:pPr>
            <a:r>
              <a:rPr lang="de-DE" sz="4800" dirty="0" err="1"/>
              <a:t>Casser</a:t>
            </a:r>
            <a:r>
              <a:rPr lang="de-DE" sz="4800" dirty="0"/>
              <a:t> H., </a:t>
            </a:r>
            <a:r>
              <a:rPr lang="de-DE" sz="4800" dirty="0" err="1"/>
              <a:t>Seddigh</a:t>
            </a:r>
            <a:r>
              <a:rPr lang="de-DE" sz="4800" dirty="0"/>
              <a:t> S., Rauschmann M. (2016). </a:t>
            </a:r>
            <a:r>
              <a:rPr lang="en-US" sz="4800" dirty="0"/>
              <a:t>Acute Lumbar Back Pain: Investigation, Differential Diagnosis, and Treatment. </a:t>
            </a:r>
            <a:r>
              <a:rPr lang="en-US" sz="4800" dirty="0" err="1"/>
              <a:t>Dtsch</a:t>
            </a:r>
            <a:r>
              <a:rPr lang="en-US" sz="4800" dirty="0"/>
              <a:t> </a:t>
            </a:r>
            <a:r>
              <a:rPr lang="en-US" sz="4800" dirty="0" err="1"/>
              <a:t>Arztebl</a:t>
            </a:r>
            <a:r>
              <a:rPr lang="en-US" sz="4800" dirty="0"/>
              <a:t> Int; 113: 223-34. DOI: 10.3238/arztebl.2016.0223</a:t>
            </a:r>
          </a:p>
          <a:p>
            <a:pPr marL="342900" indent="-342900">
              <a:buFont typeface="Arial" panose="020B0604020202020204" pitchFamily="34" charset="0"/>
              <a:buAutoNum type="arabicParenR"/>
            </a:pPr>
            <a:r>
              <a:rPr lang="en-US" sz="4800" dirty="0" err="1"/>
              <a:t>Chenot</a:t>
            </a:r>
            <a:r>
              <a:rPr lang="en-US" sz="4800" dirty="0"/>
              <a:t>, J. F., </a:t>
            </a:r>
            <a:r>
              <a:rPr lang="en-US" sz="4800" dirty="0" err="1"/>
              <a:t>Greitemann</a:t>
            </a:r>
            <a:r>
              <a:rPr lang="en-US" sz="4800" dirty="0"/>
              <a:t>, B., </a:t>
            </a:r>
            <a:r>
              <a:rPr lang="en-US" sz="4800" dirty="0" err="1"/>
              <a:t>Kladny</a:t>
            </a:r>
            <a:r>
              <a:rPr lang="en-US" sz="4800" dirty="0"/>
              <a:t>, B., Petzke, F., </a:t>
            </a:r>
            <a:r>
              <a:rPr lang="en-US" sz="4800" dirty="0" err="1"/>
              <a:t>Pfingsten</a:t>
            </a:r>
            <a:r>
              <a:rPr lang="en-US" sz="4800" dirty="0"/>
              <a:t>, M., &amp; Schorr, S. G. (2017). Non-Specific Low Back Pain. </a:t>
            </a:r>
            <a:r>
              <a:rPr lang="en-US" sz="4800" dirty="0" err="1"/>
              <a:t>Deutsches</a:t>
            </a:r>
            <a:r>
              <a:rPr lang="en-US" sz="4800" dirty="0"/>
              <a:t> </a:t>
            </a:r>
            <a:r>
              <a:rPr lang="en-US" sz="4800" dirty="0" err="1"/>
              <a:t>Arzteblatt</a:t>
            </a:r>
            <a:r>
              <a:rPr lang="en-US" sz="4800" dirty="0"/>
              <a:t> international, 114(51-52), 883–890. </a:t>
            </a:r>
            <a:r>
              <a:rPr lang="en-US" sz="4800" dirty="0">
                <a:hlinkClick r:id="rId2"/>
              </a:rPr>
              <a:t>https://doi.org/10.3238/arztebl.2017.0883</a:t>
            </a:r>
            <a:endParaRPr lang="en-US" sz="4800" dirty="0"/>
          </a:p>
          <a:p>
            <a:pPr marL="342900" indent="-342900">
              <a:buFont typeface="Arial" panose="020B0604020202020204" pitchFamily="34" charset="0"/>
              <a:buAutoNum type="arabicParenR"/>
            </a:pPr>
            <a:r>
              <a:rPr lang="en-US" sz="4800" dirty="0"/>
              <a:t>da C Menezes Costa, L., Maher, C. G., Hancock, M. J., McAuley, J. H., Herbert, R. D., &amp; Costa, L. O. (2012). The prognosis of acute and persistent low-back pain: a meta-analysis. CMAJ : Canadian Medical Association journal = journal de </a:t>
            </a:r>
            <a:r>
              <a:rPr lang="en-US" sz="4800" dirty="0" err="1"/>
              <a:t>l'Association</a:t>
            </a:r>
            <a:r>
              <a:rPr lang="en-US" sz="4800" dirty="0"/>
              <a:t> </a:t>
            </a:r>
            <a:r>
              <a:rPr lang="en-US" sz="4800" dirty="0" err="1"/>
              <a:t>medicale</a:t>
            </a:r>
            <a:r>
              <a:rPr lang="en-US" sz="4800" dirty="0"/>
              <a:t> </a:t>
            </a:r>
            <a:r>
              <a:rPr lang="en-US" sz="4800" dirty="0" err="1"/>
              <a:t>canadienne</a:t>
            </a:r>
            <a:r>
              <a:rPr lang="en-US" sz="4800" dirty="0"/>
              <a:t>, 184(11), E613–E624. </a:t>
            </a:r>
            <a:r>
              <a:rPr lang="en-US" sz="4800" dirty="0">
                <a:hlinkClick r:id="rId3"/>
              </a:rPr>
              <a:t>https://doi.org/10.1503/cmaj.111271</a:t>
            </a:r>
            <a:endParaRPr lang="en-US" sz="4800" dirty="0"/>
          </a:p>
          <a:p>
            <a:pPr marL="342900" indent="-342900">
              <a:buAutoNum type="arabicParenR"/>
            </a:pPr>
            <a:r>
              <a:rPr lang="en-US" sz="4800" dirty="0"/>
              <a:t>Davis PC, </a:t>
            </a:r>
            <a:r>
              <a:rPr lang="en-US" sz="4800" dirty="0" err="1"/>
              <a:t>Wippold</a:t>
            </a:r>
            <a:r>
              <a:rPr lang="en-US" sz="4800" dirty="0"/>
              <a:t> FJ II, </a:t>
            </a:r>
            <a:r>
              <a:rPr lang="en-US" sz="4800" dirty="0" err="1"/>
              <a:t>Brunberg</a:t>
            </a:r>
            <a:r>
              <a:rPr lang="en-US" sz="4800" dirty="0"/>
              <a:t> JA, et al. American College of Radiology ACR appropriateness criteria. Low back pain. </a:t>
            </a:r>
            <a:r>
              <a:rPr lang="en-US" sz="4800" dirty="0" err="1"/>
              <a:t>Zuletzt</a:t>
            </a:r>
            <a:r>
              <a:rPr lang="en-US" sz="4800" dirty="0"/>
              <a:t> </a:t>
            </a:r>
            <a:r>
              <a:rPr lang="en-US" sz="4800" dirty="0" err="1"/>
              <a:t>aufgerufen</a:t>
            </a:r>
            <a:r>
              <a:rPr lang="en-US" sz="4800" dirty="0"/>
              <a:t> am 10.08.2021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DePhillipo, N. N.,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Corenman</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D. S., Strauch, E. L., &amp;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Zalepa</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King, L. A. (2019). Sacroiliac Pain: Structural Causes of Pain Referring to the SI Joint Region. Clinical spine surgery, 32(6), E282–E288. https://doi.org/10.1097/BSD.0000000000000745</a:t>
            </a:r>
            <a:endParaRPr lang="en-US" sz="4800" dirty="0"/>
          </a:p>
          <a:p>
            <a:pPr marL="342900" indent="-342900">
              <a:buFont typeface="Arial" panose="020B0604020202020204" pitchFamily="34" charset="0"/>
              <a:buAutoNum type="arabicParenR"/>
            </a:pPr>
            <a:r>
              <a:rPr lang="en-US" sz="4800" dirty="0" err="1"/>
              <a:t>Deyo</a:t>
            </a:r>
            <a:r>
              <a:rPr lang="en-US" sz="4800" dirty="0"/>
              <a:t>, R. A., &amp; Weinstein, J. N. (2001). Low back pain. The New England journal of medicine, 344(5), 363–370. </a:t>
            </a:r>
            <a:r>
              <a:rPr lang="en-US" sz="4800" dirty="0">
                <a:hlinkClick r:id="rId4"/>
              </a:rPr>
              <a:t>https://doi.org/10.1056/NEJM200102013440508</a:t>
            </a:r>
            <a:endParaRPr lang="en-US" sz="4800" dirty="0"/>
          </a:p>
          <a:p>
            <a:pPr marL="342900" indent="-342900">
              <a:buFont typeface="Arial" panose="020B0604020202020204" pitchFamily="34" charset="0"/>
              <a:buAutoNum type="arabicParenR"/>
            </a:pPr>
            <a:r>
              <a:rPr lang="de-DE" sz="4800" dirty="0"/>
              <a:t>Duden/Lumbago/Bedeutung, Definition, Synonyme, Herkunft. </a:t>
            </a:r>
            <a:r>
              <a:rPr lang="de-DE" sz="4800" dirty="0">
                <a:hlinkClick r:id="rId5"/>
              </a:rPr>
              <a:t>https://www.duden.de/rechtschreibung/Lumbago Abgerufen am 27.07.2021</a:t>
            </a:r>
            <a:r>
              <a:rPr lang="de-DE" sz="4800" dirty="0"/>
              <a:t>.</a:t>
            </a:r>
          </a:p>
          <a:p>
            <a:pPr marL="342900" indent="-342900">
              <a:buFont typeface="Arial" panose="020B0604020202020204" pitchFamily="34" charset="0"/>
              <a:buAutoNum type="arabicParenR"/>
            </a:pPr>
            <a:r>
              <a:rPr lang="en-US" sz="4800" dirty="0"/>
              <a:t>Enix, D. E., &amp; Mayer, J. M. (2019). Sacroiliac Joint Hypermobility Biomechanics and What it Means for Health Care Providers and Patients. PM &amp; R : the journal of injury, function, and rehabilitation, 11 Suppl 1, S32–S39. https://doi.org/10.1002/pmrj.12176</a:t>
            </a:r>
            <a:endParaRPr lang="de-DE" sz="4800" dirty="0"/>
          </a:p>
          <a:p>
            <a:pPr marL="342900" indent="-342900">
              <a:buFont typeface="Arial" panose="020B0604020202020204" pitchFamily="34" charset="0"/>
              <a:buAutoNum type="arabicParenR"/>
            </a:pPr>
            <a:r>
              <a:rPr lang="en-US" sz="4800" dirty="0" err="1"/>
              <a:t>Henschke</a:t>
            </a:r>
            <a:r>
              <a:rPr lang="en-US" sz="4800" dirty="0"/>
              <a:t> N, Maher CG, Refshauge KM, et al. (2009). Prevalence of and screening for serious spinal pathology in patients presenting to primary care settings with acute low back pain. Arthritis Rheum, 60(10), 3072–3080.</a:t>
            </a:r>
          </a:p>
          <a:p>
            <a:pPr marL="342900" indent="-342900">
              <a:buFont typeface="Arial" panose="020B0604020202020204" pitchFamily="34" charset="0"/>
              <a:buAutoNum type="arabicParenR"/>
            </a:pPr>
            <a:r>
              <a:rPr lang="en-US" sz="4800" dirty="0"/>
              <a:t>Ikemoto, T., Miki, K., Matsubara, T., &amp; </a:t>
            </a:r>
            <a:r>
              <a:rPr lang="en-US" sz="4800" dirty="0" err="1"/>
              <a:t>Wakao</a:t>
            </a:r>
            <a:r>
              <a:rPr lang="en-US" sz="4800" dirty="0"/>
              <a:t>, N. (2018). Psychological Treatment Strategy for Chronic Low Back Pain. Spine surgery and related research, 3(3), 199–206. https://doi.org/10.22603/ssrr.2018-0050</a:t>
            </a:r>
          </a:p>
        </p:txBody>
      </p:sp>
      <p:pic>
        <p:nvPicPr>
          <p:cNvPr id="4098" name="Picture 2" descr="Bücher, Stapel, Bibliothek, Bücherregale">
            <a:extLst>
              <a:ext uri="{FF2B5EF4-FFF2-40B4-BE49-F238E27FC236}">
                <a16:creationId xmlns:a16="http://schemas.microsoft.com/office/drawing/2014/main" id="{1629EB05-5E23-4801-9773-F904C2D412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95" r="24089" b="2"/>
          <a:stretch/>
        </p:blipFill>
        <p:spPr bwMode="auto">
          <a:xfrm>
            <a:off x="9307286" y="1893205"/>
            <a:ext cx="2312221" cy="2403422"/>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C64178FC-5F14-433D-99B6-91949E1A2F1D}"/>
              </a:ext>
            </a:extLst>
          </p:cNvPr>
          <p:cNvSpPr>
            <a:spLocks noGrp="1"/>
          </p:cNvSpPr>
          <p:nvPr>
            <p:ph type="ftr" sz="quarter" idx="11"/>
          </p:nvPr>
        </p:nvSpPr>
        <p:spPr>
          <a:xfrm>
            <a:off x="4037076" y="6459914"/>
            <a:ext cx="4114800" cy="365125"/>
          </a:xfrm>
        </p:spPr>
        <p:txBody>
          <a:bodyPr>
            <a:normAutofit/>
          </a:bodyPr>
          <a:lstStyle/>
          <a:p>
            <a:pPr>
              <a:spcAft>
                <a:spcPts val="600"/>
              </a:spcAft>
            </a:pPr>
            <a:r>
              <a:rPr lang="en-US" dirty="0"/>
              <a:t>Andreas Alt / </a:t>
            </a:r>
            <a:r>
              <a:rPr lang="en-US" dirty="0" err="1"/>
              <a:t>Sportclinic</a:t>
            </a:r>
            <a:r>
              <a:rPr lang="en-US" dirty="0"/>
              <a:t> Sihlcity / 2021</a:t>
            </a:r>
            <a:endParaRPr lang="de-CH" dirty="0"/>
          </a:p>
        </p:txBody>
      </p:sp>
    </p:spTree>
    <p:extLst>
      <p:ext uri="{BB962C8B-B14F-4D97-AF65-F5344CB8AC3E}">
        <p14:creationId xmlns:p14="http://schemas.microsoft.com/office/powerpoint/2010/main" val="3359250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ED62E-8AFA-41E8-A403-03923AC12B22}"/>
              </a:ext>
            </a:extLst>
          </p:cNvPr>
          <p:cNvSpPr>
            <a:spLocks noGrp="1"/>
          </p:cNvSpPr>
          <p:nvPr>
            <p:ph type="title"/>
          </p:nvPr>
        </p:nvSpPr>
        <p:spPr>
          <a:xfrm>
            <a:off x="838200" y="365126"/>
            <a:ext cx="10515600" cy="383020"/>
          </a:xfrm>
        </p:spPr>
        <p:txBody>
          <a:bodyPr>
            <a:normAutofit fontScale="90000"/>
          </a:bodyPr>
          <a:lstStyle/>
          <a:p>
            <a:endParaRPr lang="de-CH" dirty="0"/>
          </a:p>
        </p:txBody>
      </p:sp>
      <p:sp>
        <p:nvSpPr>
          <p:cNvPr id="3" name="Inhaltsplatzhalter 2">
            <a:extLst>
              <a:ext uri="{FF2B5EF4-FFF2-40B4-BE49-F238E27FC236}">
                <a16:creationId xmlns:a16="http://schemas.microsoft.com/office/drawing/2014/main" id="{8705F6D5-8910-4B66-A49E-F709B73A69FB}"/>
              </a:ext>
            </a:extLst>
          </p:cNvPr>
          <p:cNvSpPr>
            <a:spLocks noGrp="1"/>
          </p:cNvSpPr>
          <p:nvPr>
            <p:ph idx="1"/>
          </p:nvPr>
        </p:nvSpPr>
        <p:spPr>
          <a:xfrm>
            <a:off x="838200" y="1043709"/>
            <a:ext cx="10515600" cy="5133254"/>
          </a:xfrm>
        </p:spPr>
        <p:txBody>
          <a:bodyPr>
            <a:normAutofit/>
          </a:bodyPr>
          <a:lstStyle/>
          <a:p>
            <a:pPr>
              <a:buFont typeface="+mj-lt"/>
              <a:buAutoNum type="arabicParenR" startAt="13"/>
            </a:pPr>
            <a:r>
              <a:rPr lang="en-US" sz="1200" dirty="0" err="1"/>
              <a:t>Jüni</a:t>
            </a:r>
            <a:r>
              <a:rPr lang="en-US" sz="1200" dirty="0"/>
              <a:t>, P., Battaglia, M., </a:t>
            </a:r>
            <a:r>
              <a:rPr lang="en-US" sz="1200" dirty="0" err="1"/>
              <a:t>Nüesch</a:t>
            </a:r>
            <a:r>
              <a:rPr lang="en-US" sz="1200" dirty="0"/>
              <a:t>, E., </a:t>
            </a:r>
            <a:r>
              <a:rPr lang="en-US" sz="1200" dirty="0" err="1"/>
              <a:t>Hämmerle</a:t>
            </a:r>
            <a:r>
              <a:rPr lang="en-US" sz="1200" dirty="0"/>
              <a:t>, G., </a:t>
            </a:r>
            <a:r>
              <a:rPr lang="en-US" sz="1200" dirty="0" err="1"/>
              <a:t>Eser</a:t>
            </a:r>
            <a:r>
              <a:rPr lang="en-US" sz="1200" dirty="0"/>
              <a:t>, P., van Beers, R., </a:t>
            </a:r>
            <a:r>
              <a:rPr lang="en-US" sz="1200" dirty="0" err="1"/>
              <a:t>Vils</a:t>
            </a:r>
            <a:r>
              <a:rPr lang="en-US" sz="1200" dirty="0"/>
              <a:t>, D., Bernhard, J., </a:t>
            </a:r>
            <a:r>
              <a:rPr lang="en-US" sz="1200" dirty="0" err="1"/>
              <a:t>Ziswiler</a:t>
            </a:r>
            <a:r>
              <a:rPr lang="en-US" sz="1200" dirty="0"/>
              <a:t>, H. R., </a:t>
            </a:r>
            <a:r>
              <a:rPr lang="en-US" sz="1200" dirty="0" err="1"/>
              <a:t>Dähler</a:t>
            </a:r>
            <a:r>
              <a:rPr lang="en-US" sz="1200" dirty="0"/>
              <a:t>, M., Reichenbach, S., &amp; </a:t>
            </a:r>
            <a:r>
              <a:rPr lang="en-US" sz="1200" dirty="0" err="1"/>
              <a:t>Villiger</a:t>
            </a:r>
            <a:r>
              <a:rPr lang="en-US" sz="1200" dirty="0"/>
              <a:t>, P. M. (2009). A </a:t>
            </a:r>
            <a:r>
              <a:rPr lang="en-US" sz="1200" dirty="0" err="1"/>
              <a:t>randomised</a:t>
            </a:r>
            <a:r>
              <a:rPr lang="en-US" sz="1200" dirty="0"/>
              <a:t> controlled trial of spinal manipulative therapy in acute low back pain. Annals of the rheumatic diseases, 68(9), 1420–1427. https://doi.org/10.1136/ard.2008.093757</a:t>
            </a:r>
          </a:p>
          <a:p>
            <a:pPr>
              <a:buFont typeface="+mj-lt"/>
              <a:buAutoNum type="arabicParenR" startAt="13"/>
            </a:pPr>
            <a:r>
              <a:rPr lang="en-US" sz="1200" dirty="0"/>
              <a:t>Kent, M. L., Tighe, P. J., </a:t>
            </a:r>
            <a:r>
              <a:rPr lang="en-US" sz="1200" dirty="0" err="1"/>
              <a:t>Belfer</a:t>
            </a:r>
            <a:r>
              <a:rPr lang="en-US" sz="1200" dirty="0"/>
              <a:t>, I. et al (2017). The ACTTION-APS-AAPM Pain Taxonomy (AAAPT) Multidimensional Approach to Classifying Acute Pain Conditions. Pain medicine (Malden, Mass.), 18(5), 947–958. https://doi.org/10.1093/pm/pnx019</a:t>
            </a:r>
          </a:p>
          <a:p>
            <a:pPr>
              <a:buFont typeface="+mj-lt"/>
              <a:buAutoNum type="arabicParenR" startAt="13"/>
            </a:pPr>
            <a:r>
              <a:rPr lang="en-US" sz="1200" dirty="0" err="1"/>
              <a:t>Küpper</a:t>
            </a:r>
            <a:r>
              <a:rPr lang="en-US" sz="1200" dirty="0"/>
              <a:t> H. (2000). </a:t>
            </a:r>
            <a:r>
              <a:rPr lang="en-US" sz="1200" dirty="0" err="1"/>
              <a:t>Wörterbuch</a:t>
            </a:r>
            <a:r>
              <a:rPr lang="en-US" sz="1200" dirty="0"/>
              <a:t> der </a:t>
            </a:r>
            <a:r>
              <a:rPr lang="en-US" sz="1200" dirty="0" err="1"/>
              <a:t>deutschen</a:t>
            </a:r>
            <a:r>
              <a:rPr lang="en-US" sz="1200" dirty="0"/>
              <a:t> </a:t>
            </a:r>
            <a:r>
              <a:rPr lang="en-US" sz="1200" dirty="0" err="1"/>
              <a:t>Umgangssprache</a:t>
            </a:r>
            <a:r>
              <a:rPr lang="en-US" sz="1200" dirty="0"/>
              <a:t>. </a:t>
            </a:r>
            <a:r>
              <a:rPr lang="en-US" sz="1200" dirty="0" err="1"/>
              <a:t>Directmedia</a:t>
            </a:r>
            <a:r>
              <a:rPr lang="en-US" sz="1200" dirty="0"/>
              <a:t> Publishing. S. 1800.</a:t>
            </a:r>
          </a:p>
          <a:p>
            <a:pPr>
              <a:buFont typeface="+mj-lt"/>
              <a:buAutoNum type="arabicParenR" startAt="13"/>
            </a:pPr>
            <a:r>
              <a:rPr lang="de-CH" sz="1200" dirty="0" err="1"/>
              <a:t>Macedo</a:t>
            </a:r>
            <a:r>
              <a:rPr lang="de-CH" sz="1200" dirty="0"/>
              <a:t>, L. G., </a:t>
            </a:r>
            <a:r>
              <a:rPr lang="de-CH" sz="1200" dirty="0" err="1"/>
              <a:t>Saragiotto</a:t>
            </a:r>
            <a:r>
              <a:rPr lang="de-CH" sz="1200" dirty="0"/>
              <a:t>, B. T., Yamato, T. P., Costa, L. O., Menezes Costa, L. C., </a:t>
            </a:r>
            <a:r>
              <a:rPr lang="de-CH" sz="1200" dirty="0" err="1"/>
              <a:t>Ostelo</a:t>
            </a:r>
            <a:r>
              <a:rPr lang="de-CH" sz="1200" dirty="0"/>
              <a:t>, R. W., &amp; Maher, C. G. (2016). Motor </a:t>
            </a:r>
            <a:r>
              <a:rPr lang="de-CH" sz="1200" dirty="0" err="1"/>
              <a:t>control</a:t>
            </a:r>
            <a:r>
              <a:rPr lang="de-CH" sz="1200" dirty="0"/>
              <a:t> </a:t>
            </a:r>
            <a:r>
              <a:rPr lang="de-CH" sz="1200" dirty="0" err="1"/>
              <a:t>exercise</a:t>
            </a:r>
            <a:r>
              <a:rPr lang="de-CH" sz="1200" dirty="0"/>
              <a:t> </a:t>
            </a:r>
            <a:r>
              <a:rPr lang="de-CH" sz="1200" dirty="0" err="1"/>
              <a:t>for</a:t>
            </a:r>
            <a:r>
              <a:rPr lang="de-CH" sz="1200" dirty="0"/>
              <a:t> </a:t>
            </a:r>
            <a:r>
              <a:rPr lang="de-CH" sz="1200" dirty="0" err="1"/>
              <a:t>acute</a:t>
            </a:r>
            <a:r>
              <a:rPr lang="de-CH" sz="1200" dirty="0"/>
              <a:t> non-</a:t>
            </a:r>
            <a:r>
              <a:rPr lang="de-CH" sz="1200" dirty="0" err="1"/>
              <a:t>specific</a:t>
            </a:r>
            <a:r>
              <a:rPr lang="de-CH" sz="1200" dirty="0"/>
              <a:t> </a:t>
            </a:r>
            <a:r>
              <a:rPr lang="de-CH" sz="1200" dirty="0" err="1"/>
              <a:t>low</a:t>
            </a:r>
            <a:r>
              <a:rPr lang="de-CH" sz="1200" dirty="0"/>
              <a:t> back </a:t>
            </a:r>
            <a:r>
              <a:rPr lang="de-CH" sz="1200" dirty="0" err="1"/>
              <a:t>pain</a:t>
            </a:r>
            <a:r>
              <a:rPr lang="de-CH" sz="1200" dirty="0"/>
              <a:t>. The Cochrane </a:t>
            </a:r>
            <a:r>
              <a:rPr lang="de-CH" sz="1200" dirty="0" err="1"/>
              <a:t>database</a:t>
            </a:r>
            <a:r>
              <a:rPr lang="de-CH" sz="1200" dirty="0"/>
              <a:t> </a:t>
            </a:r>
            <a:r>
              <a:rPr lang="de-CH" sz="1200" dirty="0" err="1"/>
              <a:t>of</a:t>
            </a:r>
            <a:r>
              <a:rPr lang="de-CH" sz="1200" dirty="0"/>
              <a:t> </a:t>
            </a:r>
            <a:r>
              <a:rPr lang="de-CH" sz="1200" dirty="0" err="1"/>
              <a:t>systematic</a:t>
            </a:r>
            <a:r>
              <a:rPr lang="de-CH" sz="1200" dirty="0"/>
              <a:t> </a:t>
            </a:r>
            <a:r>
              <a:rPr lang="de-CH" sz="1200" dirty="0" err="1"/>
              <a:t>reviews</a:t>
            </a:r>
            <a:r>
              <a:rPr lang="de-CH" sz="1200" dirty="0"/>
              <a:t>, 2, CD012085. </a:t>
            </a:r>
            <a:r>
              <a:rPr lang="de-CH" sz="1200" dirty="0">
                <a:hlinkClick r:id="rId2"/>
              </a:rPr>
              <a:t>https://doi.org/10.1002/14651858.CD012085</a:t>
            </a:r>
            <a:endParaRPr lang="de-CH" sz="1200" dirty="0"/>
          </a:p>
          <a:p>
            <a:pPr>
              <a:buFont typeface="+mj-lt"/>
              <a:buAutoNum type="arabicParenR" startAt="13"/>
            </a:pPr>
            <a:r>
              <a:rPr lang="en-US" sz="1200" dirty="0" err="1"/>
              <a:t>Mehling</a:t>
            </a:r>
            <a:r>
              <a:rPr lang="en-US" sz="1200" dirty="0"/>
              <a:t>, W. E., </a:t>
            </a:r>
            <a:r>
              <a:rPr lang="en-US" sz="1200" dirty="0" err="1"/>
              <a:t>Gopisetty</a:t>
            </a:r>
            <a:r>
              <a:rPr lang="en-US" sz="1200" dirty="0"/>
              <a:t>, V., </a:t>
            </a:r>
            <a:r>
              <a:rPr lang="en-US" sz="1200" dirty="0" err="1"/>
              <a:t>Bartmess</a:t>
            </a:r>
            <a:r>
              <a:rPr lang="en-US" sz="1200" dirty="0"/>
              <a:t>, E., </a:t>
            </a:r>
            <a:r>
              <a:rPr lang="en-US" sz="1200" dirty="0" err="1"/>
              <a:t>Acree</a:t>
            </a:r>
            <a:r>
              <a:rPr lang="en-US" sz="1200" dirty="0"/>
              <a:t>, M., Pressman, A., Goldberg, H., Hecht, F. M., Carey, T., &amp; </a:t>
            </a:r>
            <a:r>
              <a:rPr lang="en-US" sz="1200" dirty="0" err="1"/>
              <a:t>Avins</a:t>
            </a:r>
            <a:r>
              <a:rPr lang="en-US" sz="1200" dirty="0"/>
              <a:t>, A. L. (2012). The prognosis of acute low back pain in primary care in the United States: a 2-year prospective cohort study. Spine, 37(8), 678–684. https://doi.org/10.1097/BRS.0b013e318230ab20</a:t>
            </a:r>
          </a:p>
          <a:p>
            <a:pPr>
              <a:buFont typeface="+mj-lt"/>
              <a:buAutoNum type="arabicParenR" startAt="13"/>
            </a:pPr>
            <a:r>
              <a:rPr lang="en-US" sz="1200" dirty="0"/>
              <a:t>Oliveira, C. B., Maher, C. G., Pinto, R. Z., Traeger, A. C., Lin, C. C., </a:t>
            </a:r>
            <a:r>
              <a:rPr lang="en-US" sz="1200" dirty="0" err="1"/>
              <a:t>Chenot</a:t>
            </a:r>
            <a:r>
              <a:rPr lang="en-US" sz="1200" dirty="0"/>
              <a:t>, J. F., van </a:t>
            </a:r>
            <a:r>
              <a:rPr lang="en-US" sz="1200" dirty="0" err="1"/>
              <a:t>Tulder</a:t>
            </a:r>
            <a:r>
              <a:rPr lang="en-US" sz="1200" dirty="0"/>
              <a:t>, M., &amp; </a:t>
            </a:r>
            <a:r>
              <a:rPr lang="en-US" sz="1200" dirty="0" err="1"/>
              <a:t>Koes</a:t>
            </a:r>
            <a:r>
              <a:rPr lang="en-US" sz="1200" dirty="0"/>
              <a:t>, B. W. (2018). Clinical practice guidelines for the management of non-specific low back pain in primary care: an updated overview. European spine journal : official publication of the European Spine Society, the European Spinal Deformity Society, and the European Section of the Cervical Spine Research Society, 27(11), 2791–2803. https://doi.org/10.1007/s00586-018-5673-2</a:t>
            </a:r>
          </a:p>
          <a:p>
            <a:pPr>
              <a:buFont typeface="+mj-lt"/>
              <a:buAutoNum type="arabicParenR" startAt="13"/>
            </a:pPr>
            <a:r>
              <a:rPr lang="en-US" sz="1200" dirty="0"/>
              <a:t>Patrick, N., </a:t>
            </a:r>
            <a:r>
              <a:rPr lang="en-US" sz="1200" dirty="0" err="1"/>
              <a:t>Emanski</a:t>
            </a:r>
            <a:r>
              <a:rPr lang="en-US" sz="1200" dirty="0"/>
              <a:t>, E., &amp; </a:t>
            </a:r>
            <a:r>
              <a:rPr lang="en-US" sz="1200" dirty="0" err="1"/>
              <a:t>Knaub</a:t>
            </a:r>
            <a:r>
              <a:rPr lang="en-US" sz="1200" dirty="0"/>
              <a:t>, M. A. (2014). Acute and chronic low back pain. The Medical clinics of North America, 98(4), 777–xii. </a:t>
            </a:r>
            <a:r>
              <a:rPr lang="en-US" sz="1200" dirty="0">
                <a:hlinkClick r:id="rId3"/>
              </a:rPr>
              <a:t>https://doi.org/10.1016/j.mcna.2014.03.005</a:t>
            </a:r>
            <a:endParaRPr lang="en-US" sz="1200" dirty="0"/>
          </a:p>
          <a:p>
            <a:pPr>
              <a:buFont typeface="+mj-lt"/>
              <a:buAutoNum type="arabicParenR" startAt="13"/>
            </a:pPr>
            <a:r>
              <a:rPr lang="en-US" sz="1200" dirty="0"/>
              <a:t>Teixeira, L. F., Pereira, L. S., Silva, S. L., Dias, J. M., &amp; Dias, R. C. (2016). Factors associated with attitudes and beliefs of elders with acute low back pain: data from the study Back Complaints in the Elders (BACE). Brazilian journal of physical therapy, 20(6), 553–560. </a:t>
            </a:r>
            <a:r>
              <a:rPr lang="en-US" sz="1200" dirty="0">
                <a:hlinkClick r:id="rId4"/>
              </a:rPr>
              <a:t>https://doi.org/10.1590/bjpt-rbf.2014.0188</a:t>
            </a:r>
            <a:endParaRPr lang="en-US" sz="1200" dirty="0"/>
          </a:p>
          <a:p>
            <a:pPr>
              <a:buFont typeface="+mj-lt"/>
              <a:buAutoNum type="arabicParenR" startAt="13"/>
            </a:pPr>
            <a:r>
              <a:rPr lang="en-US" sz="1200" dirty="0"/>
              <a:t>Traeger, A., &amp; McAuley, J. H. (2013). </a:t>
            </a:r>
            <a:r>
              <a:rPr lang="en-US" sz="1200" dirty="0" err="1"/>
              <a:t>STarT</a:t>
            </a:r>
            <a:r>
              <a:rPr lang="en-US" sz="1200" dirty="0"/>
              <a:t> Back Screening Tool. Journal of physiotherapy, 59(2), 131. https://doi.org/10.1016/S1836-9553(13)70170-X</a:t>
            </a:r>
            <a:endParaRPr lang="de-CH" sz="1200" dirty="0"/>
          </a:p>
          <a:p>
            <a:pPr>
              <a:buFont typeface="+mj-lt"/>
              <a:buAutoNum type="arabicParenR" startAt="13"/>
            </a:pPr>
            <a:r>
              <a:rPr lang="en-US" sz="1200" dirty="0" err="1"/>
              <a:t>Werber</a:t>
            </a:r>
            <a:r>
              <a:rPr lang="en-US" sz="1200" dirty="0"/>
              <a:t>, A., &amp; </a:t>
            </a:r>
            <a:r>
              <a:rPr lang="en-US" sz="1200" dirty="0" err="1"/>
              <a:t>Schiltenwolf</a:t>
            </a:r>
            <a:r>
              <a:rPr lang="en-US" sz="1200" dirty="0"/>
              <a:t>, M. (2016). Treatment of Lower Back Pain-The Gap between Guideline-Based Treatment and Medical Care Reality. Healthcare (Basel, Switzerland), 4(3), 44. </a:t>
            </a:r>
            <a:r>
              <a:rPr lang="en-US" sz="1200" dirty="0">
                <a:hlinkClick r:id="rId5"/>
              </a:rPr>
              <a:t>https://doi.org/10.3390/healthcare4030044</a:t>
            </a:r>
            <a:endParaRPr lang="en-US" sz="1200" dirty="0"/>
          </a:p>
        </p:txBody>
      </p:sp>
      <p:sp>
        <p:nvSpPr>
          <p:cNvPr id="4" name="Fußzeilenplatzhalter 3">
            <a:extLst>
              <a:ext uri="{FF2B5EF4-FFF2-40B4-BE49-F238E27FC236}">
                <a16:creationId xmlns:a16="http://schemas.microsoft.com/office/drawing/2014/main" id="{3A80C517-0A59-4B33-AC28-EE0F8C31F492}"/>
              </a:ext>
            </a:extLst>
          </p:cNvPr>
          <p:cNvSpPr>
            <a:spLocks noGrp="1"/>
          </p:cNvSpPr>
          <p:nvPr>
            <p:ph type="ftr" sz="quarter" idx="11"/>
          </p:nvPr>
        </p:nvSpPr>
        <p:spPr/>
        <p:txBody>
          <a:bodyPr/>
          <a:lstStyle/>
          <a:p>
            <a:r>
              <a:rPr lang="en-US"/>
              <a:t>Andreas Alt / Sportclinic Sihlcity / 2021</a:t>
            </a:r>
            <a:endParaRPr lang="de-CH"/>
          </a:p>
        </p:txBody>
      </p:sp>
    </p:spTree>
    <p:extLst>
      <p:ext uri="{BB962C8B-B14F-4D97-AF65-F5344CB8AC3E}">
        <p14:creationId xmlns:p14="http://schemas.microsoft.com/office/powerpoint/2010/main" val="398426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046EF9-8CE0-4861-AEDB-2F09EFB11F0C}"/>
              </a:ext>
            </a:extLst>
          </p:cNvPr>
          <p:cNvSpPr>
            <a:spLocks noGrp="1"/>
          </p:cNvSpPr>
          <p:nvPr>
            <p:ph type="title"/>
          </p:nvPr>
        </p:nvSpPr>
        <p:spPr>
          <a:xfrm>
            <a:off x="838201" y="365125"/>
            <a:ext cx="5251316" cy="1807305"/>
          </a:xfrm>
        </p:spPr>
        <p:txBody>
          <a:bodyPr>
            <a:normAutofit/>
          </a:bodyPr>
          <a:lstStyle/>
          <a:p>
            <a:r>
              <a:rPr lang="de-CH" b="1"/>
              <a:t>Inhalt</a:t>
            </a:r>
            <a:endParaRPr lang="de-CH" b="1" dirty="0"/>
          </a:p>
        </p:txBody>
      </p:sp>
      <p:sp>
        <p:nvSpPr>
          <p:cNvPr id="3" name="Inhaltsplatzhalter 2">
            <a:extLst>
              <a:ext uri="{FF2B5EF4-FFF2-40B4-BE49-F238E27FC236}">
                <a16:creationId xmlns:a16="http://schemas.microsoft.com/office/drawing/2014/main" id="{B4590BCE-EE45-4060-B8B3-E8E7927CE524}"/>
              </a:ext>
            </a:extLst>
          </p:cNvPr>
          <p:cNvSpPr>
            <a:spLocks noGrp="1"/>
          </p:cNvSpPr>
          <p:nvPr>
            <p:ph idx="1"/>
          </p:nvPr>
        </p:nvSpPr>
        <p:spPr>
          <a:xfrm>
            <a:off x="838200" y="1741714"/>
            <a:ext cx="4619621" cy="4435249"/>
          </a:xfrm>
        </p:spPr>
        <p:txBody>
          <a:bodyPr>
            <a:normAutofit/>
          </a:bodyPr>
          <a:lstStyle/>
          <a:p>
            <a:r>
              <a:rPr lang="de-CH" sz="2000" dirty="0"/>
              <a:t>Definition «akuter unspezifischer Rückenschmerz»</a:t>
            </a:r>
          </a:p>
          <a:p>
            <a:r>
              <a:rPr lang="de-CH" sz="2000" dirty="0"/>
              <a:t>Hintergründe</a:t>
            </a:r>
          </a:p>
          <a:p>
            <a:r>
              <a:rPr lang="de-CH" sz="2000" dirty="0"/>
              <a:t>Diagnose</a:t>
            </a:r>
          </a:p>
          <a:p>
            <a:r>
              <a:rPr lang="de-CH" sz="2000" dirty="0"/>
              <a:t>Risikoklassifizierung</a:t>
            </a:r>
          </a:p>
          <a:p>
            <a:r>
              <a:rPr lang="de-CH" sz="2000" dirty="0"/>
              <a:t>Ursachen</a:t>
            </a:r>
          </a:p>
          <a:p>
            <a:r>
              <a:rPr lang="de-CH" sz="2000" dirty="0"/>
              <a:t>Therapie</a:t>
            </a:r>
          </a:p>
          <a:p>
            <a:r>
              <a:rPr lang="de-CH" sz="2000" dirty="0"/>
              <a:t>Nachsorge</a:t>
            </a:r>
          </a:p>
          <a:p>
            <a:r>
              <a:rPr lang="de-CH" sz="2000" dirty="0"/>
              <a:t>Literatur</a:t>
            </a:r>
          </a:p>
          <a:p>
            <a:endParaRPr lang="de-CH" sz="2000" dirty="0"/>
          </a:p>
          <a:p>
            <a:endParaRPr lang="de-CH" sz="2000" dirty="0"/>
          </a:p>
        </p:txBody>
      </p:sp>
      <p:pic>
        <p:nvPicPr>
          <p:cNvPr id="1026" name="Picture 2" descr="so führen sie das listensymbol im flachen stil aus. dokument-checkliste-vektor-illustration auf weißem isoliertem hintergrund. notepad-häkchen-geschäftskonzept. - verzeichnis stock-grafiken, -clipart, -cartoons und -symbole">
            <a:extLst>
              <a:ext uri="{FF2B5EF4-FFF2-40B4-BE49-F238E27FC236}">
                <a16:creationId xmlns:a16="http://schemas.microsoft.com/office/drawing/2014/main" id="{3EE0AC4E-47F0-4FC0-83EE-40657CC79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42" r="6512"/>
          <a:stretch/>
        </p:blipFill>
        <p:spPr bwMode="auto">
          <a:xfrm>
            <a:off x="608951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4A291ECF-755B-4F75-B346-83EE894DCCF7}"/>
              </a:ext>
            </a:extLst>
          </p:cNvPr>
          <p:cNvSpPr>
            <a:spLocks noGrp="1"/>
          </p:cNvSpPr>
          <p:nvPr>
            <p:ph type="ftr" sz="quarter" idx="11"/>
          </p:nvPr>
        </p:nvSpPr>
        <p:spPr>
          <a:xfrm>
            <a:off x="3505200" y="6356350"/>
            <a:ext cx="3429000" cy="365125"/>
          </a:xfrm>
        </p:spPr>
        <p:txBody>
          <a:bodyPr>
            <a:normAutofit/>
          </a:bodyPr>
          <a:lstStyle/>
          <a:p>
            <a:pPr algn="l">
              <a:spcAft>
                <a:spcPts val="600"/>
              </a:spcAft>
            </a:pPr>
            <a:r>
              <a:rPr lang="en-US"/>
              <a:t>Andreas Alt / Sportclinic Sihlcity / 2021</a:t>
            </a:r>
            <a:endParaRPr lang="de-CH"/>
          </a:p>
        </p:txBody>
      </p:sp>
    </p:spTree>
    <p:extLst>
      <p:ext uri="{BB962C8B-B14F-4D97-AF65-F5344CB8AC3E}">
        <p14:creationId xmlns:p14="http://schemas.microsoft.com/office/powerpoint/2010/main" val="314552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A8630-CE09-4DE5-A88E-17A8791F6965}"/>
              </a:ext>
            </a:extLst>
          </p:cNvPr>
          <p:cNvSpPr>
            <a:spLocks noGrp="1"/>
          </p:cNvSpPr>
          <p:nvPr>
            <p:ph type="title"/>
          </p:nvPr>
        </p:nvSpPr>
        <p:spPr>
          <a:xfrm>
            <a:off x="655319" y="365125"/>
            <a:ext cx="6540137" cy="1692794"/>
          </a:xfrm>
        </p:spPr>
        <p:txBody>
          <a:bodyPr>
            <a:normAutofit/>
          </a:bodyPr>
          <a:lstStyle/>
          <a:p>
            <a:r>
              <a:rPr lang="de-CH" b="1" dirty="0"/>
              <a:t>Was ist «</a:t>
            </a:r>
            <a:r>
              <a:rPr lang="de-CH" b="1" dirty="0" err="1"/>
              <a:t>acute</a:t>
            </a:r>
            <a:r>
              <a:rPr lang="de-CH" b="1" dirty="0"/>
              <a:t> non-</a:t>
            </a:r>
            <a:r>
              <a:rPr lang="de-CH" b="1" dirty="0" err="1"/>
              <a:t>specific</a:t>
            </a:r>
            <a:br>
              <a:rPr lang="de-CH" b="1" dirty="0"/>
            </a:br>
            <a:r>
              <a:rPr lang="de-CH" b="1" dirty="0"/>
              <a:t>back </a:t>
            </a:r>
            <a:r>
              <a:rPr lang="de-CH" b="1" dirty="0" err="1"/>
              <a:t>pain</a:t>
            </a:r>
            <a:r>
              <a:rPr lang="de-CH" b="1" dirty="0"/>
              <a:t> (ANLBP)»?</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20DFEEC6-AA17-4A04-BC57-FCDF649AD19A}"/>
              </a:ext>
            </a:extLst>
          </p:cNvPr>
          <p:cNvSpPr>
            <a:spLocks noGrp="1"/>
          </p:cNvSpPr>
          <p:nvPr>
            <p:ph idx="1"/>
          </p:nvPr>
        </p:nvSpPr>
        <p:spPr>
          <a:xfrm>
            <a:off x="533401" y="2364988"/>
            <a:ext cx="7075714" cy="3621765"/>
          </a:xfrm>
        </p:spPr>
        <p:txBody>
          <a:bodyPr>
            <a:noAutofit/>
          </a:bodyPr>
          <a:lstStyle/>
          <a:p>
            <a:pPr marL="0" indent="0">
              <a:buNone/>
            </a:pPr>
            <a:r>
              <a:rPr lang="de-DE" sz="1600" b="1" dirty="0"/>
              <a:t>Volkstümliche Definition</a:t>
            </a:r>
          </a:p>
          <a:p>
            <a:pPr marL="0" indent="0">
              <a:buNone/>
            </a:pPr>
            <a:r>
              <a:rPr lang="de-DE" sz="1600" dirty="0"/>
              <a:t>Plötzlich auftretender, stechender und anhaltender Schmerz im Bereich der  Lendenwirbelsäule (LWS), welcher mit Bewegungseinschränkungen einhergeht </a:t>
            </a:r>
            <a:r>
              <a:rPr lang="de-DE" sz="1200" dirty="0"/>
              <a:t>(Küpper 2000). </a:t>
            </a:r>
          </a:p>
          <a:p>
            <a:pPr marL="0" indent="0">
              <a:buNone/>
            </a:pPr>
            <a:endParaRPr lang="de-DE" sz="1600" b="1" dirty="0"/>
          </a:p>
          <a:p>
            <a:pPr marL="0" indent="0">
              <a:buNone/>
            </a:pPr>
            <a:r>
              <a:rPr lang="de-DE" sz="1600" b="1" dirty="0"/>
              <a:t>Medizinische Definition</a:t>
            </a:r>
          </a:p>
          <a:p>
            <a:pPr marL="0" indent="0">
              <a:buNone/>
            </a:pPr>
            <a:r>
              <a:rPr lang="de-DE" sz="1600" dirty="0"/>
              <a:t>Der im Deutschen Sprachgebrauch gängige, medizinische Begriff lautet „Lumbago“ oder „lokales Lumbalsyndrom“ </a:t>
            </a:r>
            <a:r>
              <a:rPr lang="de-DE" sz="1200" dirty="0"/>
              <a:t>(Duden 2021). </a:t>
            </a:r>
          </a:p>
          <a:p>
            <a:pPr marL="0" indent="0">
              <a:buNone/>
            </a:pPr>
            <a:r>
              <a:rPr lang="de-DE" sz="1600" dirty="0"/>
              <a:t>Lumbago umfasst alle Beschwerden, die auf degenerative und funktionelle Störungen der (LWS) zurückzuführen sind und deren Symptomatik auf den Lumbalbereich bezogen ist (früher: „LWS-Syndrom“) </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(Casser et al. 2016)</a:t>
            </a:r>
            <a:r>
              <a:rPr lang="de-DE" sz="1600" dirty="0"/>
              <a:t>. </a:t>
            </a:r>
          </a:p>
          <a:p>
            <a:pPr marL="0" indent="0">
              <a:buNone/>
            </a:pPr>
            <a:r>
              <a:rPr lang="de-DE" sz="1600" dirty="0"/>
              <a:t>Dazu zählt der „Hexenschuss“ mit seinem plötzlichen Beginn und schnellen Verschwinden, aber auch chronische, wiederkehrende Rückenschmerzen </a:t>
            </a:r>
            <a:r>
              <a:rPr lang="de-DE" sz="1200" dirty="0"/>
              <a:t>(Casser et al. 2016)</a:t>
            </a:r>
            <a:endParaRPr lang="de-CH" sz="1200" dirty="0"/>
          </a:p>
        </p:txBody>
      </p:sp>
      <p:sp>
        <p:nvSpPr>
          <p:cNvPr id="4" name="Fußzeilenplatzhalter 3">
            <a:extLst>
              <a:ext uri="{FF2B5EF4-FFF2-40B4-BE49-F238E27FC236}">
                <a16:creationId xmlns:a16="http://schemas.microsoft.com/office/drawing/2014/main" id="{0EDEEA60-ABA5-4416-8CB2-6C9CD163EC2A}"/>
              </a:ext>
            </a:extLst>
          </p:cNvPr>
          <p:cNvSpPr>
            <a:spLocks noGrp="1"/>
          </p:cNvSpPr>
          <p:nvPr>
            <p:ph type="ftr" sz="quarter" idx="11"/>
          </p:nvPr>
        </p:nvSpPr>
        <p:spPr>
          <a:xfrm>
            <a:off x="655320" y="6356350"/>
            <a:ext cx="4114800" cy="365125"/>
          </a:xfrm>
        </p:spPr>
        <p:txBody>
          <a:bodyPr>
            <a:normAutofit/>
          </a:bodyPr>
          <a:lstStyle/>
          <a:p>
            <a:pPr algn="l">
              <a:spcAft>
                <a:spcPts val="600"/>
              </a:spcAft>
            </a:pPr>
            <a:r>
              <a:rPr lang="en-US" dirty="0"/>
              <a:t>Andreas Alt / </a:t>
            </a:r>
            <a:r>
              <a:rPr lang="en-US" dirty="0" err="1"/>
              <a:t>Sportclinic</a:t>
            </a:r>
            <a:r>
              <a:rPr lang="en-US" dirty="0"/>
              <a:t> Sihlcity / 2021</a:t>
            </a:r>
            <a:endParaRPr lang="de-CH" dirty="0"/>
          </a:p>
        </p:txBody>
      </p:sp>
      <p:pic>
        <p:nvPicPr>
          <p:cNvPr id="1026" name="Picture 2" descr="die bedeutung einer guten körperhaltung - hexenschuss stock-fotos und bilder">
            <a:extLst>
              <a:ext uri="{FF2B5EF4-FFF2-40B4-BE49-F238E27FC236}">
                <a16:creationId xmlns:a16="http://schemas.microsoft.com/office/drawing/2014/main" id="{9576664E-B94F-48DE-B54D-29558D7DE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12" r="31211" b="-1"/>
          <a:stretch/>
        </p:blipFill>
        <p:spPr bwMode="auto">
          <a:xfrm>
            <a:off x="7522592" y="1015729"/>
            <a:ext cx="3187169" cy="346222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6A4AD6C5-819E-4454-96E1-4FA85C0283B9}"/>
              </a:ext>
            </a:extLst>
          </p:cNvPr>
          <p:cNvSpPr txBox="1"/>
          <p:nvPr/>
        </p:nvSpPr>
        <p:spPr>
          <a:xfrm>
            <a:off x="9198429" y="4477957"/>
            <a:ext cx="1511332"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349731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EDD6E-2BC9-474E-AFDE-E99BC6034FA8}"/>
              </a:ext>
            </a:extLst>
          </p:cNvPr>
          <p:cNvSpPr>
            <a:spLocks noGrp="1"/>
          </p:cNvSpPr>
          <p:nvPr>
            <p:ph type="title"/>
          </p:nvPr>
        </p:nvSpPr>
        <p:spPr>
          <a:xfrm>
            <a:off x="533401" y="481946"/>
            <a:ext cx="6727370" cy="983407"/>
          </a:xfrm>
        </p:spPr>
        <p:txBody>
          <a:bodyPr>
            <a:normAutofit fontScale="90000"/>
          </a:bodyPr>
          <a:lstStyle/>
          <a:p>
            <a:r>
              <a:rPr lang="de-CH" sz="3700" b="1" dirty="0"/>
              <a:t>Moderne Definition in Anlehnung an den «ANLBP»</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631BCB9E-B40D-4291-BE5F-4638F60C1AF2}"/>
              </a:ext>
            </a:extLst>
          </p:cNvPr>
          <p:cNvSpPr>
            <a:spLocks noGrp="1"/>
          </p:cNvSpPr>
          <p:nvPr>
            <p:ph idx="1"/>
          </p:nvPr>
        </p:nvSpPr>
        <p:spPr>
          <a:xfrm>
            <a:off x="655320" y="2444406"/>
            <a:ext cx="6910251" cy="3462228"/>
          </a:xfrm>
        </p:spPr>
        <p:txBody>
          <a:bodyPr>
            <a:normAutofit lnSpcReduction="10000"/>
          </a:bodyPr>
          <a:lstStyle/>
          <a:p>
            <a:pPr marL="0" indent="0">
              <a:buNone/>
            </a:pPr>
            <a:r>
              <a:rPr lang="de-CH" sz="1800" dirty="0"/>
              <a:t>Im Zusammenhang mit neueren Erkenntnissen zum Thema «Allgemeine  Rückenschmerzen», wozu auch der ANLBP zählt, wird vor allem der Begriff «LWS-Syndrom» neu überdacht:</a:t>
            </a:r>
          </a:p>
          <a:p>
            <a:endParaRPr lang="de-CH" sz="1800" dirty="0"/>
          </a:p>
          <a:p>
            <a:pPr marL="0" indent="0">
              <a:buNone/>
            </a:pPr>
            <a:r>
              <a:rPr lang="de-CH" sz="1800" dirty="0"/>
              <a:t>Aufgrund der </a:t>
            </a:r>
            <a:r>
              <a:rPr lang="de-CH" sz="1800" b="1" dirty="0"/>
              <a:t>multidimensionalen</a:t>
            </a:r>
            <a:r>
              <a:rPr lang="de-CH" sz="1800" dirty="0"/>
              <a:t> Entstehungsmöglichkeiten sollte man sich von der Erwartung distanzieren, dass Rückenschmerz – und damit auch das LWS-Syndrom sowie der ANLB – von einer </a:t>
            </a:r>
            <a:r>
              <a:rPr lang="de-CH" sz="1800" b="1" dirty="0"/>
              <a:t>rein strukturellen </a:t>
            </a:r>
            <a:r>
              <a:rPr lang="de-CH" sz="1800" dirty="0"/>
              <a:t>(körperlichen) Schädigung, z.B. einem «Bandscheibenvorfall» verursacht wird </a:t>
            </a:r>
            <a:r>
              <a:rPr lang="de-CH" sz="1200" dirty="0"/>
              <a:t>(Alt &amp; </a:t>
            </a:r>
            <a:r>
              <a:rPr lang="de-CH" sz="1200" dirty="0" err="1"/>
              <a:t>Kolster</a:t>
            </a:r>
            <a:r>
              <a:rPr lang="de-CH" sz="1200" dirty="0"/>
              <a:t> 2021). </a:t>
            </a:r>
            <a:r>
              <a:rPr lang="de-CH" sz="1800" dirty="0"/>
              <a:t>Konkret ursächlich sind zudem die </a:t>
            </a:r>
          </a:p>
          <a:p>
            <a:pPr>
              <a:buFontTx/>
              <a:buChar char="-"/>
            </a:pPr>
            <a:r>
              <a:rPr lang="de-CH" sz="1800" dirty="0"/>
              <a:t>Verarbeitungsfunktionen des Nervensystems (Sensibilisierung, Zentralisierung) und </a:t>
            </a:r>
          </a:p>
          <a:p>
            <a:pPr>
              <a:buFontTx/>
              <a:buChar char="-"/>
            </a:pPr>
            <a:r>
              <a:rPr lang="de-CH" sz="1800" dirty="0"/>
              <a:t>die psychischen Einflussfaktoren zu nennen (z.B. Stress)</a:t>
            </a:r>
          </a:p>
          <a:p>
            <a:endParaRPr lang="de-CH" sz="1500" dirty="0"/>
          </a:p>
          <a:p>
            <a:pPr marL="0" indent="0">
              <a:buNone/>
            </a:pPr>
            <a:endParaRPr lang="de-CH" sz="1500" dirty="0"/>
          </a:p>
        </p:txBody>
      </p:sp>
      <p:sp>
        <p:nvSpPr>
          <p:cNvPr id="4" name="Fußzeilenplatzhalter 3">
            <a:extLst>
              <a:ext uri="{FF2B5EF4-FFF2-40B4-BE49-F238E27FC236}">
                <a16:creationId xmlns:a16="http://schemas.microsoft.com/office/drawing/2014/main" id="{7BA11F37-2FA3-462F-8688-EA6AD9467D85}"/>
              </a:ext>
            </a:extLst>
          </p:cNvPr>
          <p:cNvSpPr>
            <a:spLocks noGrp="1"/>
          </p:cNvSpPr>
          <p:nvPr>
            <p:ph type="ftr" sz="quarter" idx="11"/>
          </p:nvPr>
        </p:nvSpPr>
        <p:spPr>
          <a:xfrm>
            <a:off x="655320" y="6356350"/>
            <a:ext cx="4114800" cy="365125"/>
          </a:xfrm>
        </p:spPr>
        <p:txBody>
          <a:bodyPr>
            <a:normAutofit/>
          </a:bodyPr>
          <a:lstStyle/>
          <a:p>
            <a:pPr algn="l">
              <a:spcAft>
                <a:spcPts val="600"/>
              </a:spcAft>
            </a:pPr>
            <a:r>
              <a:rPr lang="en-US"/>
              <a:t>Andreas Alt / Sportclinic Sihlcity / 2021</a:t>
            </a:r>
            <a:endParaRPr lang="de-CH"/>
          </a:p>
        </p:txBody>
      </p:sp>
      <p:pic>
        <p:nvPicPr>
          <p:cNvPr id="2050" name="Picture 2" descr="medizin-arzt-team-meeting und analyse. überprüfung gehirn testergebnis mit modernen virtuellen bildschirm-schnittstelle am laptop mit stethoskop in der hand, medizintechnik-netzwerk-verbindung-konzept zu diagnostizieren. - moderne medizin stock-fotos und bilder">
            <a:extLst>
              <a:ext uri="{FF2B5EF4-FFF2-40B4-BE49-F238E27FC236}">
                <a16:creationId xmlns:a16="http://schemas.microsoft.com/office/drawing/2014/main" id="{4A0D2CFE-F31E-4FF6-AD0A-D9B7EA54AC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54" r="27923" b="-1"/>
          <a:stretch/>
        </p:blipFill>
        <p:spPr bwMode="auto">
          <a:xfrm>
            <a:off x="7260771" y="631483"/>
            <a:ext cx="3962400" cy="4304363"/>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BD0752A8-33EC-41D5-BBE5-E2836DDADDA4}"/>
              </a:ext>
            </a:extLst>
          </p:cNvPr>
          <p:cNvSpPr txBox="1"/>
          <p:nvPr/>
        </p:nvSpPr>
        <p:spPr>
          <a:xfrm>
            <a:off x="9241971" y="4954319"/>
            <a:ext cx="1699491"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332846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d-illustration von vielen menschen mit einzigartigen personen. zum beispiel kann es für die anzeige einer pandemie coronavirus covid-19, krankheitsstatistiken, zufällige selektion, bevölkerungsschäden, pandemie ausbreitung in der welt und infektion me - epidemiologie  stock-fotos und bilder">
            <a:extLst>
              <a:ext uri="{FF2B5EF4-FFF2-40B4-BE49-F238E27FC236}">
                <a16:creationId xmlns:a16="http://schemas.microsoft.com/office/drawing/2014/main" id="{F9B14F9A-71D1-4BBC-8739-D68AFA6505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7" r="18132"/>
          <a:stretch/>
        </p:blipFill>
        <p:spPr bwMode="auto">
          <a:xfrm>
            <a:off x="8361897" y="1207804"/>
            <a:ext cx="3166276" cy="2114465"/>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0DCE086-52B6-4185-AA83-6B69A9E60CD1}"/>
              </a:ext>
            </a:extLst>
          </p:cNvPr>
          <p:cNvSpPr>
            <a:spLocks noGrp="1"/>
          </p:cNvSpPr>
          <p:nvPr>
            <p:ph type="title"/>
          </p:nvPr>
        </p:nvSpPr>
        <p:spPr>
          <a:xfrm>
            <a:off x="663827" y="365125"/>
            <a:ext cx="7029656" cy="1899912"/>
          </a:xfrm>
        </p:spPr>
        <p:txBody>
          <a:bodyPr>
            <a:normAutofit/>
          </a:bodyPr>
          <a:lstStyle/>
          <a:p>
            <a:r>
              <a:rPr lang="de-CH" sz="4000" b="1" dirty="0"/>
              <a:t>Hintergründe zum «ANLBP» </a:t>
            </a:r>
          </a:p>
        </p:txBody>
      </p:sp>
      <p:sp>
        <p:nvSpPr>
          <p:cNvPr id="3" name="Inhaltsplatzhalter 2">
            <a:extLst>
              <a:ext uri="{FF2B5EF4-FFF2-40B4-BE49-F238E27FC236}">
                <a16:creationId xmlns:a16="http://schemas.microsoft.com/office/drawing/2014/main" id="{544BA7E8-9FF5-4D69-9420-57B1B70856E3}"/>
              </a:ext>
            </a:extLst>
          </p:cNvPr>
          <p:cNvSpPr>
            <a:spLocks noGrp="1"/>
          </p:cNvSpPr>
          <p:nvPr>
            <p:ph idx="1"/>
          </p:nvPr>
        </p:nvSpPr>
        <p:spPr>
          <a:xfrm>
            <a:off x="838200" y="2265037"/>
            <a:ext cx="6320564" cy="3775401"/>
          </a:xfrm>
        </p:spPr>
        <p:txBody>
          <a:bodyPr>
            <a:normAutofit/>
          </a:bodyPr>
          <a:lstStyle/>
          <a:p>
            <a:r>
              <a:rPr lang="de-DE" sz="2000" dirty="0"/>
              <a:t>Allgemein geht man davon aus, dass die Schmerzen in etwa der </a:t>
            </a:r>
            <a:r>
              <a:rPr lang="de-DE" sz="2000" b="1" dirty="0"/>
              <a:t>Hälfte aller Fälle</a:t>
            </a:r>
            <a:r>
              <a:rPr lang="de-DE" sz="2000" dirty="0"/>
              <a:t> innerhalb von </a:t>
            </a:r>
            <a:r>
              <a:rPr lang="de-DE" sz="2000" b="1" dirty="0"/>
              <a:t>sechs Wochen </a:t>
            </a:r>
            <a:r>
              <a:rPr lang="de-DE" sz="2000" dirty="0"/>
              <a:t>abklingen und dass 68-86 % der Betroffenen innerhalb eines Monats ihre Arbeit wieder aufnehmen </a:t>
            </a:r>
            <a:r>
              <a:rPr lang="de-DE" sz="1200" dirty="0"/>
              <a:t>(da C Menezes et al. 2012). </a:t>
            </a:r>
          </a:p>
          <a:p>
            <a:r>
              <a:rPr lang="de-DE" sz="2000" dirty="0"/>
              <a:t>Wiederkehrende Rückenbeschwerden dieser Art sind häufig (47-54 %), ebenso wie eine wiederkehrende </a:t>
            </a:r>
            <a:r>
              <a:rPr lang="de-DE" sz="2000" b="1" dirty="0"/>
              <a:t>Arbeitsunfähigkeit</a:t>
            </a:r>
            <a:r>
              <a:rPr lang="de-DE" sz="2000" dirty="0"/>
              <a:t> (33 %) </a:t>
            </a:r>
            <a:r>
              <a:rPr lang="de-DE" sz="1200" dirty="0"/>
              <a:t>(</a:t>
            </a:r>
            <a:r>
              <a:rPr lang="de-DE" sz="1200" dirty="0" err="1"/>
              <a:t>Mehling</a:t>
            </a:r>
            <a:r>
              <a:rPr lang="de-DE" sz="1200" dirty="0"/>
              <a:t> et al. 2012, </a:t>
            </a:r>
            <a:r>
              <a:rPr lang="da-DK" sz="1200" dirty="0"/>
              <a:t>da C Menezes et al. 2012</a:t>
            </a:r>
            <a:r>
              <a:rPr lang="de-DE" sz="1200" dirty="0"/>
              <a:t>). </a:t>
            </a:r>
          </a:p>
          <a:p>
            <a:r>
              <a:rPr lang="de-DE" sz="2000" dirty="0"/>
              <a:t>Leider, muss man davon ausgehen, dass die erste Erfahrung mit solchen und anderen Formen des Rückenschmerzes meistens nicht  die letzte </a:t>
            </a:r>
            <a:r>
              <a:rPr lang="de-DE" sz="2000"/>
              <a:t>sein wird.</a:t>
            </a:r>
            <a:endParaRPr lang="de-CH" sz="2000" dirty="0"/>
          </a:p>
        </p:txBody>
      </p:sp>
      <p:sp>
        <p:nvSpPr>
          <p:cNvPr id="4" name="Fußzeilenplatzhalter 3">
            <a:extLst>
              <a:ext uri="{FF2B5EF4-FFF2-40B4-BE49-F238E27FC236}">
                <a16:creationId xmlns:a16="http://schemas.microsoft.com/office/drawing/2014/main" id="{41AA2159-9401-419C-A087-90919818E6C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Andreas Alt / Sportclinic Sihlcity / 2021</a:t>
            </a:r>
            <a:endParaRPr lang="de-CH">
              <a:solidFill>
                <a:srgbClr val="FFFFFF"/>
              </a:solidFill>
            </a:endParaRPr>
          </a:p>
        </p:txBody>
      </p:sp>
      <p:sp>
        <p:nvSpPr>
          <p:cNvPr id="5" name="Textfeld 4">
            <a:extLst>
              <a:ext uri="{FF2B5EF4-FFF2-40B4-BE49-F238E27FC236}">
                <a16:creationId xmlns:a16="http://schemas.microsoft.com/office/drawing/2014/main" id="{9F20102F-F22A-4E41-906C-2DE41221770D}"/>
              </a:ext>
            </a:extLst>
          </p:cNvPr>
          <p:cNvSpPr txBox="1"/>
          <p:nvPr/>
        </p:nvSpPr>
        <p:spPr>
          <a:xfrm>
            <a:off x="8361897" y="3397232"/>
            <a:ext cx="1937658"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25709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A002C20-86F6-46B0-8392-A37CAC548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A9223B-3ED7-465E-964A-69F06A5A6F42}"/>
              </a:ext>
            </a:extLst>
          </p:cNvPr>
          <p:cNvSpPr>
            <a:spLocks noGrp="1"/>
          </p:cNvSpPr>
          <p:nvPr>
            <p:ph type="title"/>
          </p:nvPr>
        </p:nvSpPr>
        <p:spPr>
          <a:xfrm>
            <a:off x="838200" y="365125"/>
            <a:ext cx="10515600" cy="1325563"/>
          </a:xfrm>
        </p:spPr>
        <p:txBody>
          <a:bodyPr>
            <a:normAutofit/>
          </a:bodyPr>
          <a:lstStyle/>
          <a:p>
            <a:r>
              <a:rPr lang="de-CH" b="1" dirty="0"/>
              <a:t>Die Diagnose</a:t>
            </a:r>
          </a:p>
        </p:txBody>
      </p:sp>
      <p:sp>
        <p:nvSpPr>
          <p:cNvPr id="3" name="Inhaltsplatzhalter 2">
            <a:extLst>
              <a:ext uri="{FF2B5EF4-FFF2-40B4-BE49-F238E27FC236}">
                <a16:creationId xmlns:a16="http://schemas.microsoft.com/office/drawing/2014/main" id="{11341409-438C-48AB-863C-6C0CF2BC2CC2}"/>
              </a:ext>
            </a:extLst>
          </p:cNvPr>
          <p:cNvSpPr>
            <a:spLocks noGrp="1"/>
          </p:cNvSpPr>
          <p:nvPr>
            <p:ph idx="1"/>
          </p:nvPr>
        </p:nvSpPr>
        <p:spPr>
          <a:xfrm>
            <a:off x="932828" y="1568636"/>
            <a:ext cx="4614759" cy="4651189"/>
          </a:xfrm>
        </p:spPr>
        <p:txBody>
          <a:bodyPr>
            <a:normAutofit/>
          </a:bodyPr>
          <a:lstStyle/>
          <a:p>
            <a:pPr marL="0" indent="0">
              <a:buNone/>
            </a:pPr>
            <a:r>
              <a:rPr lang="de-CH" sz="2000" b="1" dirty="0"/>
              <a:t>Ärztliche Diagnose</a:t>
            </a:r>
          </a:p>
          <a:p>
            <a:pPr marL="0" indent="0">
              <a:buNone/>
            </a:pPr>
            <a:r>
              <a:rPr lang="de-DE" sz="2000" dirty="0"/>
              <a:t>Die ärztliche Diagnose beläuft sich vornehmlich auf die </a:t>
            </a:r>
            <a:r>
              <a:rPr lang="de-DE" sz="2000" b="1" dirty="0"/>
              <a:t>Struktur </a:t>
            </a:r>
            <a:r>
              <a:rPr lang="de-DE" sz="2000" dirty="0"/>
              <a:t>(Wirbelsäule, Muskeln, Nervengewebe, Bandscheiben etc.), um gefährliche Gefahren, wie z.B. Nervenverletzungen, auszuschließen. </a:t>
            </a:r>
          </a:p>
          <a:p>
            <a:pPr marL="0" indent="0">
              <a:buNone/>
            </a:pPr>
            <a:r>
              <a:rPr lang="de-DE" sz="2000" dirty="0"/>
              <a:t>Darum greifen Ärzte ggf. auf bildgebende Untersuchungen, wie Röntgen oder Magnetresonanztomographie etc. zurück. </a:t>
            </a:r>
          </a:p>
          <a:p>
            <a:pPr marL="0" indent="0">
              <a:buNone/>
            </a:pPr>
            <a:r>
              <a:rPr lang="de-DE" sz="2000" dirty="0"/>
              <a:t>Diese dienen auch dem Ausschluss gefährlicher Erkrankungen (z.B. Bandscheibenvorfall, Wirbelkörperbruch bei Osteoporose etc.) </a:t>
            </a:r>
            <a:r>
              <a:rPr lang="de-DE" sz="1200" dirty="0"/>
              <a:t>(Casser et al. 2016).</a:t>
            </a:r>
            <a:endParaRPr lang="de-CH" sz="1200" dirty="0"/>
          </a:p>
          <a:p>
            <a:pPr marL="0" indent="0">
              <a:buNone/>
            </a:pPr>
            <a:endParaRPr lang="de-CH" sz="2000" dirty="0"/>
          </a:p>
        </p:txBody>
      </p:sp>
      <p:sp>
        <p:nvSpPr>
          <p:cNvPr id="193" name="Freeform: Shape 192">
            <a:extLst>
              <a:ext uri="{FF2B5EF4-FFF2-40B4-BE49-F238E27FC236}">
                <a16:creationId xmlns:a16="http://schemas.microsoft.com/office/drawing/2014/main" id="{C2972F54-37E5-4215-8174-927CD8DD4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5247" y="1844620"/>
            <a:ext cx="5004044" cy="4257439"/>
          </a:xfrm>
          <a:custGeom>
            <a:avLst/>
            <a:gdLst>
              <a:gd name="connsiteX0" fmla="*/ 4996703 w 5004044"/>
              <a:gd name="connsiteY0" fmla="*/ 1884419 h 4257439"/>
              <a:gd name="connsiteX1" fmla="*/ 4999558 w 5004044"/>
              <a:gd name="connsiteY1" fmla="*/ 1895448 h 4257439"/>
              <a:gd name="connsiteX2" fmla="*/ 4998919 w 5004044"/>
              <a:gd name="connsiteY2" fmla="*/ 1955002 h 4257439"/>
              <a:gd name="connsiteX3" fmla="*/ 4997257 w 5004044"/>
              <a:gd name="connsiteY3" fmla="*/ 1954563 h 4257439"/>
              <a:gd name="connsiteX4" fmla="*/ 4997288 w 5004044"/>
              <a:gd name="connsiteY4" fmla="*/ 1935420 h 4257439"/>
              <a:gd name="connsiteX5" fmla="*/ 4996971 w 5004044"/>
              <a:gd name="connsiteY5" fmla="*/ 1897199 h 4257439"/>
              <a:gd name="connsiteX6" fmla="*/ 4995619 w 5004044"/>
              <a:gd name="connsiteY6" fmla="*/ 1855413 h 4257439"/>
              <a:gd name="connsiteX7" fmla="*/ 4996377 w 5004044"/>
              <a:gd name="connsiteY7" fmla="*/ 1868871 h 4257439"/>
              <a:gd name="connsiteX8" fmla="*/ 4996703 w 5004044"/>
              <a:gd name="connsiteY8" fmla="*/ 1884419 h 4257439"/>
              <a:gd name="connsiteX9" fmla="*/ 4993479 w 5004044"/>
              <a:gd name="connsiteY9" fmla="*/ 1871969 h 4257439"/>
              <a:gd name="connsiteX10" fmla="*/ 4994448 w 5004044"/>
              <a:gd name="connsiteY10" fmla="*/ 1857988 h 4257439"/>
              <a:gd name="connsiteX11" fmla="*/ 4995619 w 5004044"/>
              <a:gd name="connsiteY11" fmla="*/ 1855413 h 4257439"/>
              <a:gd name="connsiteX12" fmla="*/ 561880 w 5004044"/>
              <a:gd name="connsiteY12" fmla="*/ 1402651 h 4257439"/>
              <a:gd name="connsiteX13" fmla="*/ 559343 w 5004044"/>
              <a:gd name="connsiteY13" fmla="*/ 1406893 h 4257439"/>
              <a:gd name="connsiteX14" fmla="*/ 576521 w 5004044"/>
              <a:gd name="connsiteY14" fmla="*/ 1419992 h 4257439"/>
              <a:gd name="connsiteX15" fmla="*/ 596259 w 5004044"/>
              <a:gd name="connsiteY15" fmla="*/ 1423150 h 4257439"/>
              <a:gd name="connsiteX16" fmla="*/ 561880 w 5004044"/>
              <a:gd name="connsiteY16" fmla="*/ 1402651 h 4257439"/>
              <a:gd name="connsiteX17" fmla="*/ 741490 w 5004044"/>
              <a:gd name="connsiteY17" fmla="*/ 927208 h 4257439"/>
              <a:gd name="connsiteX18" fmla="*/ 944973 w 5004044"/>
              <a:gd name="connsiteY18" fmla="*/ 1054807 h 4257439"/>
              <a:gd name="connsiteX19" fmla="*/ 947781 w 5004044"/>
              <a:gd name="connsiteY19" fmla="*/ 1050516 h 4257439"/>
              <a:gd name="connsiteX20" fmla="*/ 741490 w 5004044"/>
              <a:gd name="connsiteY20" fmla="*/ 927208 h 4257439"/>
              <a:gd name="connsiteX21" fmla="*/ 4437179 w 5004044"/>
              <a:gd name="connsiteY21" fmla="*/ 969 h 4257439"/>
              <a:gd name="connsiteX22" fmla="*/ 4444201 w 5004044"/>
              <a:gd name="connsiteY22" fmla="*/ 18389 h 4257439"/>
              <a:gd name="connsiteX23" fmla="*/ 4430319 w 5004044"/>
              <a:gd name="connsiteY23" fmla="*/ 49621 h 4257439"/>
              <a:gd name="connsiteX24" fmla="*/ 4455614 w 5004044"/>
              <a:gd name="connsiteY24" fmla="*/ 105249 h 4257439"/>
              <a:gd name="connsiteX25" fmla="*/ 4563529 w 5004044"/>
              <a:gd name="connsiteY25" fmla="*/ 89046 h 4257439"/>
              <a:gd name="connsiteX26" fmla="*/ 4575967 w 5004044"/>
              <a:gd name="connsiteY26" fmla="*/ 105828 h 4257439"/>
              <a:gd name="connsiteX27" fmla="*/ 4581177 w 5004044"/>
              <a:gd name="connsiteY27" fmla="*/ 187773 h 4257439"/>
              <a:gd name="connsiteX28" fmla="*/ 4586660 w 5004044"/>
              <a:gd name="connsiteY28" fmla="*/ 207364 h 4257439"/>
              <a:gd name="connsiteX29" fmla="*/ 4601641 w 5004044"/>
              <a:gd name="connsiteY29" fmla="*/ 294858 h 4257439"/>
              <a:gd name="connsiteX30" fmla="*/ 4662523 w 5004044"/>
              <a:gd name="connsiteY30" fmla="*/ 423590 h 4257439"/>
              <a:gd name="connsiteX31" fmla="*/ 4724560 w 5004044"/>
              <a:gd name="connsiteY31" fmla="*/ 497719 h 4257439"/>
              <a:gd name="connsiteX32" fmla="*/ 4732841 w 5004044"/>
              <a:gd name="connsiteY32" fmla="*/ 519029 h 4257439"/>
              <a:gd name="connsiteX33" fmla="*/ 4749643 w 5004044"/>
              <a:gd name="connsiteY33" fmla="*/ 604622 h 4257439"/>
              <a:gd name="connsiteX34" fmla="*/ 4744753 w 5004044"/>
              <a:gd name="connsiteY34" fmla="*/ 623512 h 4257439"/>
              <a:gd name="connsiteX35" fmla="*/ 4720006 w 5004044"/>
              <a:gd name="connsiteY35" fmla="*/ 649070 h 4257439"/>
              <a:gd name="connsiteX36" fmla="*/ 4700653 w 5004044"/>
              <a:gd name="connsiteY36" fmla="*/ 704672 h 4257439"/>
              <a:gd name="connsiteX37" fmla="*/ 4662297 w 5004044"/>
              <a:gd name="connsiteY37" fmla="*/ 786401 h 4257439"/>
              <a:gd name="connsiteX38" fmla="*/ 4642954 w 5004044"/>
              <a:gd name="connsiteY38" fmla="*/ 811006 h 4257439"/>
              <a:gd name="connsiteX39" fmla="*/ 4658781 w 5004044"/>
              <a:gd name="connsiteY39" fmla="*/ 824342 h 4257439"/>
              <a:gd name="connsiteX40" fmla="*/ 4713981 w 5004044"/>
              <a:gd name="connsiteY40" fmla="*/ 916441 h 4257439"/>
              <a:gd name="connsiteX41" fmla="*/ 4642145 w 5004044"/>
              <a:gd name="connsiteY41" fmla="*/ 1035706 h 4257439"/>
              <a:gd name="connsiteX42" fmla="*/ 4604059 w 5004044"/>
              <a:gd name="connsiteY42" fmla="*/ 1073741 h 4257439"/>
              <a:gd name="connsiteX43" fmla="*/ 4680437 w 5004044"/>
              <a:gd name="connsiteY43" fmla="*/ 1071013 h 4257439"/>
              <a:gd name="connsiteX44" fmla="*/ 4708843 w 5004044"/>
              <a:gd name="connsiteY44" fmla="*/ 1110593 h 4257439"/>
              <a:gd name="connsiteX45" fmla="*/ 4721433 w 5004044"/>
              <a:gd name="connsiteY45" fmla="*/ 1130828 h 4257439"/>
              <a:gd name="connsiteX46" fmla="*/ 4799050 w 5004044"/>
              <a:gd name="connsiteY46" fmla="*/ 1256288 h 4257439"/>
              <a:gd name="connsiteX47" fmla="*/ 4788849 w 5004044"/>
              <a:gd name="connsiteY47" fmla="*/ 1296992 h 4257439"/>
              <a:gd name="connsiteX48" fmla="*/ 4677593 w 5004044"/>
              <a:gd name="connsiteY48" fmla="*/ 1504814 h 4257439"/>
              <a:gd name="connsiteX49" fmla="*/ 4806838 w 5004044"/>
              <a:gd name="connsiteY49" fmla="*/ 1534504 h 4257439"/>
              <a:gd name="connsiteX50" fmla="*/ 4818253 w 5004044"/>
              <a:gd name="connsiteY50" fmla="*/ 1621364 h 4257439"/>
              <a:gd name="connsiteX51" fmla="*/ 4887405 w 5004044"/>
              <a:gd name="connsiteY51" fmla="*/ 1708784 h 4257439"/>
              <a:gd name="connsiteX52" fmla="*/ 4987017 w 5004044"/>
              <a:gd name="connsiteY52" fmla="*/ 1847008 h 4257439"/>
              <a:gd name="connsiteX53" fmla="*/ 4993479 w 5004044"/>
              <a:gd name="connsiteY53" fmla="*/ 1871969 h 4257439"/>
              <a:gd name="connsiteX54" fmla="*/ 4993260 w 5004044"/>
              <a:gd name="connsiteY54" fmla="*/ 1875137 h 4257439"/>
              <a:gd name="connsiteX55" fmla="*/ 4990437 w 5004044"/>
              <a:gd name="connsiteY55" fmla="*/ 1933934 h 4257439"/>
              <a:gd name="connsiteX56" fmla="*/ 4989378 w 5004044"/>
              <a:gd name="connsiteY56" fmla="*/ 1952477 h 4257439"/>
              <a:gd name="connsiteX57" fmla="*/ 4982628 w 5004044"/>
              <a:gd name="connsiteY57" fmla="*/ 1950690 h 4257439"/>
              <a:gd name="connsiteX58" fmla="*/ 4970479 w 5004044"/>
              <a:gd name="connsiteY58" fmla="*/ 1944168 h 4257439"/>
              <a:gd name="connsiteX59" fmla="*/ 4961645 w 5004044"/>
              <a:gd name="connsiteY59" fmla="*/ 1968944 h 4257439"/>
              <a:gd name="connsiteX60" fmla="*/ 4980262 w 5004044"/>
              <a:gd name="connsiteY60" fmla="*/ 2014997 h 4257439"/>
              <a:gd name="connsiteX61" fmla="*/ 4988607 w 5004044"/>
              <a:gd name="connsiteY61" fmla="*/ 1965973 h 4257439"/>
              <a:gd name="connsiteX62" fmla="*/ 4989378 w 5004044"/>
              <a:gd name="connsiteY62" fmla="*/ 1952477 h 4257439"/>
              <a:gd name="connsiteX63" fmla="*/ 4997257 w 5004044"/>
              <a:gd name="connsiteY63" fmla="*/ 1954563 h 4257439"/>
              <a:gd name="connsiteX64" fmla="*/ 4997217 w 5004044"/>
              <a:gd name="connsiteY64" fmla="*/ 1978557 h 4257439"/>
              <a:gd name="connsiteX65" fmla="*/ 4990810 w 5004044"/>
              <a:gd name="connsiteY65" fmla="*/ 2100744 h 4257439"/>
              <a:gd name="connsiteX66" fmla="*/ 4889713 w 5004044"/>
              <a:gd name="connsiteY66" fmla="*/ 2285583 h 4257439"/>
              <a:gd name="connsiteX67" fmla="*/ 4803440 w 5004044"/>
              <a:gd name="connsiteY67" fmla="*/ 2367231 h 4257439"/>
              <a:gd name="connsiteX68" fmla="*/ 4613356 w 5004044"/>
              <a:gd name="connsiteY68" fmla="*/ 2702512 h 4257439"/>
              <a:gd name="connsiteX69" fmla="*/ 4553563 w 5004044"/>
              <a:gd name="connsiteY69" fmla="*/ 2810797 h 4257439"/>
              <a:gd name="connsiteX70" fmla="*/ 4602347 w 5004044"/>
              <a:gd name="connsiteY70" fmla="*/ 2836976 h 4257439"/>
              <a:gd name="connsiteX71" fmla="*/ 4516285 w 5004044"/>
              <a:gd name="connsiteY71" fmla="*/ 2954642 h 4257439"/>
              <a:gd name="connsiteX72" fmla="*/ 4414507 w 5004044"/>
              <a:gd name="connsiteY72" fmla="*/ 3086467 h 4257439"/>
              <a:gd name="connsiteX73" fmla="*/ 2327617 w 5004044"/>
              <a:gd name="connsiteY73" fmla="*/ 4253752 h 4257439"/>
              <a:gd name="connsiteX74" fmla="*/ 1214971 w 5004044"/>
              <a:gd name="connsiteY74" fmla="*/ 4203137 h 4257439"/>
              <a:gd name="connsiteX75" fmla="*/ 894535 w 5004044"/>
              <a:gd name="connsiteY75" fmla="*/ 4109150 h 4257439"/>
              <a:gd name="connsiteX76" fmla="*/ 781596 w 5004044"/>
              <a:gd name="connsiteY76" fmla="*/ 3991505 h 4257439"/>
              <a:gd name="connsiteX77" fmla="*/ 742373 w 5004044"/>
              <a:gd name="connsiteY77" fmla="*/ 3959843 h 4257439"/>
              <a:gd name="connsiteX78" fmla="*/ 646723 w 5004044"/>
              <a:gd name="connsiteY78" fmla="*/ 3926438 h 4257439"/>
              <a:gd name="connsiteX79" fmla="*/ 478839 w 5004044"/>
              <a:gd name="connsiteY79" fmla="*/ 3847272 h 4257439"/>
              <a:gd name="connsiteX80" fmla="*/ 537744 w 5004044"/>
              <a:gd name="connsiteY80" fmla="*/ 3812205 h 4257439"/>
              <a:gd name="connsiteX81" fmla="*/ 712950 w 5004044"/>
              <a:gd name="connsiteY81" fmla="*/ 3847065 h 4257439"/>
              <a:gd name="connsiteX82" fmla="*/ 839053 w 5004044"/>
              <a:gd name="connsiteY82" fmla="*/ 3842201 h 4257439"/>
              <a:gd name="connsiteX83" fmla="*/ 657388 w 5004044"/>
              <a:gd name="connsiteY83" fmla="*/ 3759142 h 4257439"/>
              <a:gd name="connsiteX84" fmla="*/ 479902 w 5004044"/>
              <a:gd name="connsiteY84" fmla="*/ 3640872 h 4257439"/>
              <a:gd name="connsiteX85" fmla="*/ 612982 w 5004044"/>
              <a:gd name="connsiteY85" fmla="*/ 3646162 h 4257439"/>
              <a:gd name="connsiteX86" fmla="*/ 617779 w 5004044"/>
              <a:gd name="connsiteY86" fmla="*/ 3625073 h 4257439"/>
              <a:gd name="connsiteX87" fmla="*/ 495792 w 5004044"/>
              <a:gd name="connsiteY87" fmla="*/ 3468542 h 4257439"/>
              <a:gd name="connsiteX88" fmla="*/ 436221 w 5004044"/>
              <a:gd name="connsiteY88" fmla="*/ 3407261 h 4257439"/>
              <a:gd name="connsiteX89" fmla="*/ 172652 w 5004044"/>
              <a:gd name="connsiteY89" fmla="*/ 3237768 h 4257439"/>
              <a:gd name="connsiteX90" fmla="*/ 417805 w 5004044"/>
              <a:gd name="connsiteY90" fmla="*/ 3290959 h 4257439"/>
              <a:gd name="connsiteX91" fmla="*/ 159629 w 5004044"/>
              <a:gd name="connsiteY91" fmla="*/ 3126522 h 4257439"/>
              <a:gd name="connsiteX92" fmla="*/ 35515 w 5004044"/>
              <a:gd name="connsiteY92" fmla="*/ 3070942 h 4257439"/>
              <a:gd name="connsiteX93" fmla="*/ 3001 w 5004044"/>
              <a:gd name="connsiteY93" fmla="*/ 3030820 h 4257439"/>
              <a:gd name="connsiteX94" fmla="*/ 56337 w 5004044"/>
              <a:gd name="connsiteY94" fmla="*/ 3011602 h 4257439"/>
              <a:gd name="connsiteX95" fmla="*/ 221626 w 5004044"/>
              <a:gd name="connsiteY95" fmla="*/ 3000137 h 4257439"/>
              <a:gd name="connsiteX96" fmla="*/ 12079 w 5004044"/>
              <a:gd name="connsiteY96" fmla="*/ 2895750 h 4257439"/>
              <a:gd name="connsiteX97" fmla="*/ 165389 w 5004044"/>
              <a:gd name="connsiteY97" fmla="*/ 2890511 h 4257439"/>
              <a:gd name="connsiteX98" fmla="*/ 206743 w 5004044"/>
              <a:gd name="connsiteY98" fmla="*/ 2827546 h 4257439"/>
              <a:gd name="connsiteX99" fmla="*/ 273631 w 5004044"/>
              <a:gd name="connsiteY99" fmla="*/ 2725917 h 4257439"/>
              <a:gd name="connsiteX100" fmla="*/ 320364 w 5004044"/>
              <a:gd name="connsiteY100" fmla="*/ 2667696 h 4257439"/>
              <a:gd name="connsiteX101" fmla="*/ 334074 w 5004044"/>
              <a:gd name="connsiteY101" fmla="*/ 2507770 h 4257439"/>
              <a:gd name="connsiteX102" fmla="*/ 284207 w 5004044"/>
              <a:gd name="connsiteY102" fmla="*/ 2344516 h 4257439"/>
              <a:gd name="connsiteX103" fmla="*/ 166166 w 5004044"/>
              <a:gd name="connsiteY103" fmla="*/ 2278376 h 4257439"/>
              <a:gd name="connsiteX104" fmla="*/ 194891 w 5004044"/>
              <a:gd name="connsiteY104" fmla="*/ 2175576 h 4257439"/>
              <a:gd name="connsiteX105" fmla="*/ 440332 w 5004044"/>
              <a:gd name="connsiteY105" fmla="*/ 2191712 h 4257439"/>
              <a:gd name="connsiteX106" fmla="*/ 63051 w 5004044"/>
              <a:gd name="connsiteY106" fmla="*/ 1942979 h 4257439"/>
              <a:gd name="connsiteX107" fmla="*/ 123612 w 5004044"/>
              <a:gd name="connsiteY107" fmla="*/ 1920903 h 4257439"/>
              <a:gd name="connsiteX108" fmla="*/ 120386 w 5004044"/>
              <a:gd name="connsiteY108" fmla="*/ 1903128 h 4257439"/>
              <a:gd name="connsiteX109" fmla="*/ 119318 w 5004044"/>
              <a:gd name="connsiteY109" fmla="*/ 1791355 h 4257439"/>
              <a:gd name="connsiteX110" fmla="*/ 127081 w 5004044"/>
              <a:gd name="connsiteY110" fmla="*/ 1738431 h 4257439"/>
              <a:gd name="connsiteX111" fmla="*/ 108310 w 5004044"/>
              <a:gd name="connsiteY111" fmla="*/ 1682600 h 4257439"/>
              <a:gd name="connsiteX112" fmla="*/ 385468 w 5004044"/>
              <a:gd name="connsiteY112" fmla="*/ 1739315 h 4257439"/>
              <a:gd name="connsiteX113" fmla="*/ 599777 w 5004044"/>
              <a:gd name="connsiteY113" fmla="*/ 1722044 h 4257439"/>
              <a:gd name="connsiteX114" fmla="*/ 593006 w 5004044"/>
              <a:gd name="connsiteY114" fmla="*/ 1716597 h 4257439"/>
              <a:gd name="connsiteX115" fmla="*/ 485736 w 5004044"/>
              <a:gd name="connsiteY115" fmla="*/ 1591625 h 4257439"/>
              <a:gd name="connsiteX116" fmla="*/ 481534 w 5004044"/>
              <a:gd name="connsiteY116" fmla="*/ 1588888 h 4257439"/>
              <a:gd name="connsiteX117" fmla="*/ 461623 w 5004044"/>
              <a:gd name="connsiteY117" fmla="*/ 1569314 h 4257439"/>
              <a:gd name="connsiteX118" fmla="*/ 441172 w 5004044"/>
              <a:gd name="connsiteY118" fmla="*/ 1549836 h 4257439"/>
              <a:gd name="connsiteX119" fmla="*/ 438173 w 5004044"/>
              <a:gd name="connsiteY119" fmla="*/ 1549732 h 4257439"/>
              <a:gd name="connsiteX120" fmla="*/ 409482 w 5004044"/>
              <a:gd name="connsiteY120" fmla="*/ 1509886 h 4257439"/>
              <a:gd name="connsiteX121" fmla="*/ 401143 w 5004044"/>
              <a:gd name="connsiteY121" fmla="*/ 1480995 h 4257439"/>
              <a:gd name="connsiteX122" fmla="*/ 370772 w 5004044"/>
              <a:gd name="connsiteY122" fmla="*/ 1452514 h 4257439"/>
              <a:gd name="connsiteX123" fmla="*/ 339699 w 5004044"/>
              <a:gd name="connsiteY123" fmla="*/ 1426688 h 4257439"/>
              <a:gd name="connsiteX124" fmla="*/ 265593 w 5004044"/>
              <a:gd name="connsiteY124" fmla="*/ 1412885 h 4257439"/>
              <a:gd name="connsiteX125" fmla="*/ 215085 w 5004044"/>
              <a:gd name="connsiteY125" fmla="*/ 1372144 h 4257439"/>
              <a:gd name="connsiteX126" fmla="*/ 274865 w 5004044"/>
              <a:gd name="connsiteY126" fmla="*/ 1375825 h 4257439"/>
              <a:gd name="connsiteX127" fmla="*/ 219220 w 5004044"/>
              <a:gd name="connsiteY127" fmla="*/ 1329666 h 4257439"/>
              <a:gd name="connsiteX128" fmla="*/ 187322 w 5004044"/>
              <a:gd name="connsiteY128" fmla="*/ 1278682 h 4257439"/>
              <a:gd name="connsiteX129" fmla="*/ 189878 w 5004044"/>
              <a:gd name="connsiteY129" fmla="*/ 1262417 h 4257439"/>
              <a:gd name="connsiteX130" fmla="*/ 204036 w 5004044"/>
              <a:gd name="connsiteY130" fmla="*/ 1262449 h 4257439"/>
              <a:gd name="connsiteX131" fmla="*/ 256133 w 5004044"/>
              <a:gd name="connsiteY131" fmla="*/ 1295950 h 4257439"/>
              <a:gd name="connsiteX132" fmla="*/ 323760 w 5004044"/>
              <a:gd name="connsiteY132" fmla="*/ 1342208 h 4257439"/>
              <a:gd name="connsiteX133" fmla="*/ 219957 w 5004044"/>
              <a:gd name="connsiteY133" fmla="*/ 1252997 h 4257439"/>
              <a:gd name="connsiteX134" fmla="*/ 145267 w 5004044"/>
              <a:gd name="connsiteY134" fmla="*/ 1188376 h 4257439"/>
              <a:gd name="connsiteX135" fmla="*/ 127649 w 5004044"/>
              <a:gd name="connsiteY135" fmla="*/ 1140248 h 4257439"/>
              <a:gd name="connsiteX136" fmla="*/ 133301 w 5004044"/>
              <a:gd name="connsiteY136" fmla="*/ 1126283 h 4257439"/>
              <a:gd name="connsiteX137" fmla="*/ 144665 w 5004044"/>
              <a:gd name="connsiteY137" fmla="*/ 1130919 h 4257439"/>
              <a:gd name="connsiteX138" fmla="*/ 154924 w 5004044"/>
              <a:gd name="connsiteY138" fmla="*/ 1141443 h 4257439"/>
              <a:gd name="connsiteX139" fmla="*/ 263706 w 5004044"/>
              <a:gd name="connsiteY139" fmla="*/ 1219972 h 4257439"/>
              <a:gd name="connsiteX140" fmla="*/ 423231 w 5004044"/>
              <a:gd name="connsiteY140" fmla="*/ 1325916 h 4257439"/>
              <a:gd name="connsiteX141" fmla="*/ 486543 w 5004044"/>
              <a:gd name="connsiteY141" fmla="*/ 1341940 h 4257439"/>
              <a:gd name="connsiteX142" fmla="*/ 305459 w 5004044"/>
              <a:gd name="connsiteY142" fmla="*/ 1191095 h 4257439"/>
              <a:gd name="connsiteX143" fmla="*/ 165967 w 5004044"/>
              <a:gd name="connsiteY143" fmla="*/ 995271 h 4257439"/>
              <a:gd name="connsiteX144" fmla="*/ 148803 w 5004044"/>
              <a:gd name="connsiteY144" fmla="*/ 982487 h 4257439"/>
              <a:gd name="connsiteX145" fmla="*/ 142975 w 5004044"/>
              <a:gd name="connsiteY145" fmla="*/ 973711 h 4257439"/>
              <a:gd name="connsiteX146" fmla="*/ 107228 w 5004044"/>
              <a:gd name="connsiteY146" fmla="*/ 903165 h 4257439"/>
              <a:gd name="connsiteX147" fmla="*/ 103961 w 5004044"/>
              <a:gd name="connsiteY147" fmla="*/ 884449 h 4257439"/>
              <a:gd name="connsiteX148" fmla="*/ 105398 w 5004044"/>
              <a:gd name="connsiteY148" fmla="*/ 848773 h 4257439"/>
              <a:gd name="connsiteX149" fmla="*/ 96106 w 5004044"/>
              <a:gd name="connsiteY149" fmla="*/ 829222 h 4257439"/>
              <a:gd name="connsiteX150" fmla="*/ 95233 w 5004044"/>
              <a:gd name="connsiteY150" fmla="*/ 815459 h 4257439"/>
              <a:gd name="connsiteX151" fmla="*/ 108754 w 5004044"/>
              <a:gd name="connsiteY151" fmla="*/ 813390 h 4257439"/>
              <a:gd name="connsiteX152" fmla="*/ 149184 w 5004044"/>
              <a:gd name="connsiteY152" fmla="*/ 854012 h 4257439"/>
              <a:gd name="connsiteX153" fmla="*/ 169922 w 5004044"/>
              <a:gd name="connsiteY153" fmla="*/ 855094 h 4257439"/>
              <a:gd name="connsiteX154" fmla="*/ 194734 w 5004044"/>
              <a:gd name="connsiteY154" fmla="*/ 849766 h 4257439"/>
              <a:gd name="connsiteX155" fmla="*/ 204833 w 5004044"/>
              <a:gd name="connsiteY155" fmla="*/ 862849 h 4257439"/>
              <a:gd name="connsiteX156" fmla="*/ 262674 w 5004044"/>
              <a:gd name="connsiteY156" fmla="*/ 921903 h 4257439"/>
              <a:gd name="connsiteX157" fmla="*/ 302202 w 5004044"/>
              <a:gd name="connsiteY157" fmla="*/ 923150 h 4257439"/>
              <a:gd name="connsiteX158" fmla="*/ 270912 w 5004044"/>
              <a:gd name="connsiteY158" fmla="*/ 917286 h 4257439"/>
              <a:gd name="connsiteX159" fmla="*/ 262498 w 5004044"/>
              <a:gd name="connsiteY159" fmla="*/ 899162 h 4257439"/>
              <a:gd name="connsiteX160" fmla="*/ 261759 w 5004044"/>
              <a:gd name="connsiteY160" fmla="*/ 882214 h 4257439"/>
              <a:gd name="connsiteX161" fmla="*/ 216117 w 5004044"/>
              <a:gd name="connsiteY161" fmla="*/ 846941 h 4257439"/>
              <a:gd name="connsiteX162" fmla="*/ 211969 w 5004044"/>
              <a:gd name="connsiteY162" fmla="*/ 845458 h 4257439"/>
              <a:gd name="connsiteX163" fmla="*/ 202383 w 5004044"/>
              <a:gd name="connsiteY163" fmla="*/ 831653 h 4257439"/>
              <a:gd name="connsiteX164" fmla="*/ 217302 w 5004044"/>
              <a:gd name="connsiteY164" fmla="*/ 817950 h 4257439"/>
              <a:gd name="connsiteX165" fmla="*/ 258185 w 5004044"/>
              <a:gd name="connsiteY165" fmla="*/ 825283 h 4257439"/>
              <a:gd name="connsiteX166" fmla="*/ 339019 w 5004044"/>
              <a:gd name="connsiteY166" fmla="*/ 887237 h 4257439"/>
              <a:gd name="connsiteX167" fmla="*/ 455541 w 5004044"/>
              <a:gd name="connsiteY167" fmla="*/ 987171 h 4257439"/>
              <a:gd name="connsiteX168" fmla="*/ 839737 w 5004044"/>
              <a:gd name="connsiteY168" fmla="*/ 1232154 h 4257439"/>
              <a:gd name="connsiteX169" fmla="*/ 987251 w 5004044"/>
              <a:gd name="connsiteY169" fmla="*/ 1312386 h 4257439"/>
              <a:gd name="connsiteX170" fmla="*/ 987828 w 5004044"/>
              <a:gd name="connsiteY170" fmla="*/ 1306906 h 4257439"/>
              <a:gd name="connsiteX171" fmla="*/ 987609 w 5004044"/>
              <a:gd name="connsiteY171" fmla="*/ 1301885 h 4257439"/>
              <a:gd name="connsiteX172" fmla="*/ 883773 w 5004044"/>
              <a:gd name="connsiteY172" fmla="*/ 1249366 h 4257439"/>
              <a:gd name="connsiteX173" fmla="*/ 658689 w 5004044"/>
              <a:gd name="connsiteY173" fmla="*/ 1075926 h 4257439"/>
              <a:gd name="connsiteX174" fmla="*/ 639221 w 5004044"/>
              <a:gd name="connsiteY174" fmla="*/ 1072721 h 4257439"/>
              <a:gd name="connsiteX175" fmla="*/ 607837 w 5004044"/>
              <a:gd name="connsiteY175" fmla="*/ 1046001 h 4257439"/>
              <a:gd name="connsiteX176" fmla="*/ 604057 w 5004044"/>
              <a:gd name="connsiteY176" fmla="*/ 1028006 h 4257439"/>
              <a:gd name="connsiteX177" fmla="*/ 535068 w 5004044"/>
              <a:gd name="connsiteY177" fmla="*/ 963012 h 4257439"/>
              <a:gd name="connsiteX178" fmla="*/ 398492 w 5004044"/>
              <a:gd name="connsiteY178" fmla="*/ 852702 h 4257439"/>
              <a:gd name="connsiteX179" fmla="*/ 370407 w 5004044"/>
              <a:gd name="connsiteY179" fmla="*/ 808003 h 4257439"/>
              <a:gd name="connsiteX180" fmla="*/ 373637 w 5004044"/>
              <a:gd name="connsiteY180" fmla="*/ 788457 h 4257439"/>
              <a:gd name="connsiteX181" fmla="*/ 388957 w 5004044"/>
              <a:gd name="connsiteY181" fmla="*/ 790181 h 4257439"/>
              <a:gd name="connsiteX182" fmla="*/ 445569 w 5004044"/>
              <a:gd name="connsiteY182" fmla="*/ 827313 h 4257439"/>
              <a:gd name="connsiteX183" fmla="*/ 503344 w 5004044"/>
              <a:gd name="connsiteY183" fmla="*/ 866138 h 4257439"/>
              <a:gd name="connsiteX184" fmla="*/ 497988 w 5004044"/>
              <a:gd name="connsiteY184" fmla="*/ 855698 h 4257439"/>
              <a:gd name="connsiteX185" fmla="*/ 395068 w 5004044"/>
              <a:gd name="connsiteY185" fmla="*/ 774238 h 4257439"/>
              <a:gd name="connsiteX186" fmla="*/ 321225 w 5004044"/>
              <a:gd name="connsiteY186" fmla="*/ 704090 h 4257439"/>
              <a:gd name="connsiteX187" fmla="*/ 310772 w 5004044"/>
              <a:gd name="connsiteY187" fmla="*/ 664187 h 4257439"/>
              <a:gd name="connsiteX188" fmla="*/ 316776 w 5004044"/>
              <a:gd name="connsiteY188" fmla="*/ 652057 h 4257439"/>
              <a:gd name="connsiteX189" fmla="*/ 326167 w 5004044"/>
              <a:gd name="connsiteY189" fmla="*/ 655144 h 4257439"/>
              <a:gd name="connsiteX190" fmla="*/ 339819 w 5004044"/>
              <a:gd name="connsiteY190" fmla="*/ 668549 h 4257439"/>
              <a:gd name="connsiteX191" fmla="*/ 435653 w 5004044"/>
              <a:gd name="connsiteY191" fmla="*/ 737342 h 4257439"/>
              <a:gd name="connsiteX192" fmla="*/ 594518 w 5004044"/>
              <a:gd name="connsiteY192" fmla="*/ 846882 h 4257439"/>
              <a:gd name="connsiteX193" fmla="*/ 665142 w 5004044"/>
              <a:gd name="connsiteY193" fmla="*/ 868257 h 4257439"/>
              <a:gd name="connsiteX194" fmla="*/ 660802 w 5004044"/>
              <a:gd name="connsiteY194" fmla="*/ 862382 h 4257439"/>
              <a:gd name="connsiteX195" fmla="*/ 499505 w 5004044"/>
              <a:gd name="connsiteY195" fmla="*/ 728286 h 4257439"/>
              <a:gd name="connsiteX196" fmla="*/ 345927 w 5004044"/>
              <a:gd name="connsiteY196" fmla="*/ 515339 h 4257439"/>
              <a:gd name="connsiteX197" fmla="*/ 338588 w 5004044"/>
              <a:gd name="connsiteY197" fmla="*/ 509361 h 4257439"/>
              <a:gd name="connsiteX198" fmla="*/ 327339 w 5004044"/>
              <a:gd name="connsiteY198" fmla="*/ 494900 h 4257439"/>
              <a:gd name="connsiteX199" fmla="*/ 303055 w 5004044"/>
              <a:gd name="connsiteY199" fmla="*/ 437512 h 4257439"/>
              <a:gd name="connsiteX200" fmla="*/ 292117 w 5004044"/>
              <a:gd name="connsiteY200" fmla="*/ 398959 h 4257439"/>
              <a:gd name="connsiteX201" fmla="*/ 292417 w 5004044"/>
              <a:gd name="connsiteY201" fmla="*/ 380879 h 4257439"/>
              <a:gd name="connsiteX202" fmla="*/ 280259 w 5004044"/>
              <a:gd name="connsiteY202" fmla="*/ 358039 h 4257439"/>
              <a:gd name="connsiteX203" fmla="*/ 277426 w 5004044"/>
              <a:gd name="connsiteY203" fmla="*/ 343041 h 4257439"/>
              <a:gd name="connsiteX204" fmla="*/ 292014 w 5004044"/>
              <a:gd name="connsiteY204" fmla="*/ 340466 h 4257439"/>
              <a:gd name="connsiteX205" fmla="*/ 333039 w 5004044"/>
              <a:gd name="connsiteY205" fmla="*/ 382248 h 4257439"/>
              <a:gd name="connsiteX206" fmla="*/ 352439 w 5004044"/>
              <a:gd name="connsiteY206" fmla="*/ 383884 h 4257439"/>
              <a:gd name="connsiteX207" fmla="*/ 381981 w 5004044"/>
              <a:gd name="connsiteY207" fmla="*/ 380883 h 4257439"/>
              <a:gd name="connsiteX208" fmla="*/ 402615 w 5004044"/>
              <a:gd name="connsiteY208" fmla="*/ 410767 h 4257439"/>
              <a:gd name="connsiteX209" fmla="*/ 488827 w 5004044"/>
              <a:gd name="connsiteY209" fmla="*/ 452479 h 4257439"/>
              <a:gd name="connsiteX210" fmla="*/ 453360 w 5004044"/>
              <a:gd name="connsiteY210" fmla="*/ 444507 h 4257439"/>
              <a:gd name="connsiteX211" fmla="*/ 444814 w 5004044"/>
              <a:gd name="connsiteY211" fmla="*/ 429568 h 4257439"/>
              <a:gd name="connsiteX212" fmla="*/ 442720 w 5004044"/>
              <a:gd name="connsiteY212" fmla="*/ 406534 h 4257439"/>
              <a:gd name="connsiteX213" fmla="*/ 399647 w 5004044"/>
              <a:gd name="connsiteY213" fmla="*/ 373970 h 4257439"/>
              <a:gd name="connsiteX214" fmla="*/ 390458 w 5004044"/>
              <a:gd name="connsiteY214" fmla="*/ 369266 h 4257439"/>
              <a:gd name="connsiteX215" fmla="*/ 384776 w 5004044"/>
              <a:gd name="connsiteY215" fmla="*/ 357618 h 4257439"/>
              <a:gd name="connsiteX216" fmla="*/ 395456 w 5004044"/>
              <a:gd name="connsiteY216" fmla="*/ 346561 h 4257439"/>
              <a:gd name="connsiteX217" fmla="*/ 409490 w 5004044"/>
              <a:gd name="connsiteY217" fmla="*/ 343767 h 4257439"/>
              <a:gd name="connsiteX218" fmla="*/ 459406 w 5004044"/>
              <a:gd name="connsiteY218" fmla="*/ 364686 h 4257439"/>
              <a:gd name="connsiteX219" fmla="*/ 603593 w 5004044"/>
              <a:gd name="connsiteY219" fmla="*/ 487253 h 4257439"/>
              <a:gd name="connsiteX220" fmla="*/ 758457 w 5004044"/>
              <a:gd name="connsiteY220" fmla="*/ 592438 h 4257439"/>
              <a:gd name="connsiteX221" fmla="*/ 1126835 w 5004044"/>
              <a:gd name="connsiteY221" fmla="*/ 818073 h 4257439"/>
              <a:gd name="connsiteX222" fmla="*/ 1748686 w 5004044"/>
              <a:gd name="connsiteY222" fmla="*/ 913256 h 4257439"/>
              <a:gd name="connsiteX223" fmla="*/ 2345605 w 5004044"/>
              <a:gd name="connsiteY223" fmla="*/ 842682 h 4257439"/>
              <a:gd name="connsiteX224" fmla="*/ 2430665 w 5004044"/>
              <a:gd name="connsiteY224" fmla="*/ 833044 h 4257439"/>
              <a:gd name="connsiteX225" fmla="*/ 3874549 w 5004044"/>
              <a:gd name="connsiteY225" fmla="*/ 345713 h 4257439"/>
              <a:gd name="connsiteX226" fmla="*/ 4079914 w 5004044"/>
              <a:gd name="connsiteY226" fmla="*/ 235770 h 4257439"/>
              <a:gd name="connsiteX227" fmla="*/ 4115814 w 5004044"/>
              <a:gd name="connsiteY227" fmla="*/ 249002 h 4257439"/>
              <a:gd name="connsiteX228" fmla="*/ 4129591 w 5004044"/>
              <a:gd name="connsiteY228" fmla="*/ 251735 h 4257439"/>
              <a:gd name="connsiteX229" fmla="*/ 4131313 w 5004044"/>
              <a:gd name="connsiteY229" fmla="*/ 253264 h 4257439"/>
              <a:gd name="connsiteX230" fmla="*/ 4132779 w 5004044"/>
              <a:gd name="connsiteY230" fmla="*/ 252368 h 4257439"/>
              <a:gd name="connsiteX231" fmla="*/ 4129591 w 5004044"/>
              <a:gd name="connsiteY231" fmla="*/ 251735 h 4257439"/>
              <a:gd name="connsiteX232" fmla="*/ 4126781 w 5004044"/>
              <a:gd name="connsiteY232" fmla="*/ 249241 h 4257439"/>
              <a:gd name="connsiteX233" fmla="*/ 4126159 w 5004044"/>
              <a:gd name="connsiteY233" fmla="*/ 241207 h 4257439"/>
              <a:gd name="connsiteX234" fmla="*/ 4145347 w 5004044"/>
              <a:gd name="connsiteY234" fmla="*/ 206824 h 4257439"/>
              <a:gd name="connsiteX235" fmla="*/ 4183377 w 5004044"/>
              <a:gd name="connsiteY235" fmla="*/ 186195 h 4257439"/>
              <a:gd name="connsiteX236" fmla="*/ 4203065 w 5004044"/>
              <a:gd name="connsiteY236" fmla="*/ 194422 h 4257439"/>
              <a:gd name="connsiteX237" fmla="*/ 4228763 w 5004044"/>
              <a:gd name="connsiteY237" fmla="*/ 203170 h 4257439"/>
              <a:gd name="connsiteX238" fmla="*/ 4343373 w 5004044"/>
              <a:gd name="connsiteY238" fmla="*/ 90903 h 4257439"/>
              <a:gd name="connsiteX239" fmla="*/ 4421541 w 5004044"/>
              <a:gd name="connsiteY239" fmla="*/ 10686 h 4257439"/>
              <a:gd name="connsiteX240" fmla="*/ 4437179 w 5004044"/>
              <a:gd name="connsiteY240" fmla="*/ 969 h 4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004044" h="4257439">
                <a:moveTo>
                  <a:pt x="4996703" y="1884419"/>
                </a:moveTo>
                <a:lnTo>
                  <a:pt x="4999558" y="1895448"/>
                </a:lnTo>
                <a:cubicBezTo>
                  <a:pt x="5005407" y="1925309"/>
                  <a:pt x="5005885" y="1948588"/>
                  <a:pt x="4998919" y="1955002"/>
                </a:cubicBezTo>
                <a:lnTo>
                  <a:pt x="4997257" y="1954563"/>
                </a:lnTo>
                <a:lnTo>
                  <a:pt x="4997288" y="1935420"/>
                </a:lnTo>
                <a:cubicBezTo>
                  <a:pt x="4997241" y="1921584"/>
                  <a:pt x="4997129" y="1908567"/>
                  <a:pt x="4996971" y="1897199"/>
                </a:cubicBezTo>
                <a:close/>
                <a:moveTo>
                  <a:pt x="4995619" y="1855413"/>
                </a:moveTo>
                <a:cubicBezTo>
                  <a:pt x="4995887" y="1856868"/>
                  <a:pt x="4996145" y="1861630"/>
                  <a:pt x="4996377" y="1868871"/>
                </a:cubicBezTo>
                <a:lnTo>
                  <a:pt x="4996703" y="1884419"/>
                </a:lnTo>
                <a:lnTo>
                  <a:pt x="4993479" y="1871969"/>
                </a:lnTo>
                <a:lnTo>
                  <a:pt x="4994448" y="1857988"/>
                </a:lnTo>
                <a:cubicBezTo>
                  <a:pt x="4994836" y="1854434"/>
                  <a:pt x="4995221" y="1853309"/>
                  <a:pt x="4995619" y="1855413"/>
                </a:cubicBezTo>
                <a:close/>
                <a:moveTo>
                  <a:pt x="561880" y="1402651"/>
                </a:moveTo>
                <a:cubicBezTo>
                  <a:pt x="561124" y="1404050"/>
                  <a:pt x="560098" y="1405494"/>
                  <a:pt x="559343" y="1406893"/>
                </a:cubicBezTo>
                <a:cubicBezTo>
                  <a:pt x="564992" y="1411590"/>
                  <a:pt x="570885" y="1415610"/>
                  <a:pt x="576521" y="1419992"/>
                </a:cubicBezTo>
                <a:cubicBezTo>
                  <a:pt x="583100" y="1421044"/>
                  <a:pt x="589950" y="1422050"/>
                  <a:pt x="596259" y="1423150"/>
                </a:cubicBezTo>
                <a:cubicBezTo>
                  <a:pt x="584800" y="1416317"/>
                  <a:pt x="573340" y="1409483"/>
                  <a:pt x="561880" y="1402651"/>
                </a:cubicBezTo>
                <a:close/>
                <a:moveTo>
                  <a:pt x="741490" y="927208"/>
                </a:moveTo>
                <a:cubicBezTo>
                  <a:pt x="799034" y="985684"/>
                  <a:pt x="870087" y="1023113"/>
                  <a:pt x="944973" y="1054807"/>
                </a:cubicBezTo>
                <a:cubicBezTo>
                  <a:pt x="945998" y="1053361"/>
                  <a:pt x="946754" y="1051963"/>
                  <a:pt x="947781" y="1050516"/>
                </a:cubicBezTo>
                <a:cubicBezTo>
                  <a:pt x="879021" y="1009518"/>
                  <a:pt x="810249" y="968207"/>
                  <a:pt x="741490" y="927208"/>
                </a:cubicBezTo>
                <a:close/>
                <a:moveTo>
                  <a:pt x="4437179" y="969"/>
                </a:moveTo>
                <a:cubicBezTo>
                  <a:pt x="4443841" y="3904"/>
                  <a:pt x="4445992" y="9534"/>
                  <a:pt x="4444201" y="18389"/>
                </a:cubicBezTo>
                <a:cubicBezTo>
                  <a:pt x="4441695" y="29585"/>
                  <a:pt x="4436433" y="40002"/>
                  <a:pt x="4430319" y="49621"/>
                </a:cubicBezTo>
                <a:cubicBezTo>
                  <a:pt x="4401802" y="94822"/>
                  <a:pt x="4415372" y="106342"/>
                  <a:pt x="4455614" y="105249"/>
                </a:cubicBezTo>
                <a:cubicBezTo>
                  <a:pt x="4491507" y="104290"/>
                  <a:pt x="4527369" y="96378"/>
                  <a:pt x="4563529" y="89046"/>
                </a:cubicBezTo>
                <a:cubicBezTo>
                  <a:pt x="4581331" y="85271"/>
                  <a:pt x="4582237" y="87326"/>
                  <a:pt x="4575967" y="105828"/>
                </a:cubicBezTo>
                <a:cubicBezTo>
                  <a:pt x="4565867" y="136392"/>
                  <a:pt x="4565181" y="164346"/>
                  <a:pt x="4581177" y="187773"/>
                </a:cubicBezTo>
                <a:cubicBezTo>
                  <a:pt x="4584949" y="193117"/>
                  <a:pt x="4587668" y="199279"/>
                  <a:pt x="4586660" y="207364"/>
                </a:cubicBezTo>
                <a:cubicBezTo>
                  <a:pt x="4582114" y="240426"/>
                  <a:pt x="4591735" y="267509"/>
                  <a:pt x="4601641" y="294858"/>
                </a:cubicBezTo>
                <a:cubicBezTo>
                  <a:pt x="4618339" y="340618"/>
                  <a:pt x="4639505" y="382741"/>
                  <a:pt x="4662523" y="423590"/>
                </a:cubicBezTo>
                <a:cubicBezTo>
                  <a:pt x="4678751" y="452354"/>
                  <a:pt x="4689013" y="487863"/>
                  <a:pt x="4724560" y="497719"/>
                </a:cubicBezTo>
                <a:cubicBezTo>
                  <a:pt x="4733099" y="500006"/>
                  <a:pt x="4735915" y="508366"/>
                  <a:pt x="4732841" y="519029"/>
                </a:cubicBezTo>
                <a:cubicBezTo>
                  <a:pt x="4722677" y="554348"/>
                  <a:pt x="4730947" y="581670"/>
                  <a:pt x="4749643" y="604622"/>
                </a:cubicBezTo>
                <a:cubicBezTo>
                  <a:pt x="4756255" y="612626"/>
                  <a:pt x="4753773" y="618125"/>
                  <a:pt x="4744753" y="623512"/>
                </a:cubicBezTo>
                <a:cubicBezTo>
                  <a:pt x="4734394" y="629453"/>
                  <a:pt x="4726335" y="638149"/>
                  <a:pt x="4720006" y="649070"/>
                </a:cubicBezTo>
                <a:cubicBezTo>
                  <a:pt x="4709614" y="666719"/>
                  <a:pt x="4704721" y="685611"/>
                  <a:pt x="4700653" y="704672"/>
                </a:cubicBezTo>
                <a:cubicBezTo>
                  <a:pt x="4694336" y="734569"/>
                  <a:pt x="4686883" y="763401"/>
                  <a:pt x="4662297" y="786401"/>
                </a:cubicBezTo>
                <a:cubicBezTo>
                  <a:pt x="4654979" y="793386"/>
                  <a:pt x="4649109" y="802330"/>
                  <a:pt x="4642954" y="811006"/>
                </a:cubicBezTo>
                <a:cubicBezTo>
                  <a:pt x="4644917" y="818566"/>
                  <a:pt x="4649771" y="823719"/>
                  <a:pt x="4658781" y="824342"/>
                </a:cubicBezTo>
                <a:cubicBezTo>
                  <a:pt x="4716129" y="828453"/>
                  <a:pt x="4713587" y="870017"/>
                  <a:pt x="4713981" y="916441"/>
                </a:cubicBezTo>
                <a:cubicBezTo>
                  <a:pt x="4714583" y="973897"/>
                  <a:pt x="4682235" y="1006173"/>
                  <a:pt x="4642145" y="1035706"/>
                </a:cubicBezTo>
                <a:cubicBezTo>
                  <a:pt x="4628425" y="1045718"/>
                  <a:pt x="4608421" y="1048933"/>
                  <a:pt x="4604059" y="1073741"/>
                </a:cubicBezTo>
                <a:cubicBezTo>
                  <a:pt x="4628007" y="1092285"/>
                  <a:pt x="4655309" y="1069123"/>
                  <a:pt x="4680437" y="1071013"/>
                </a:cubicBezTo>
                <a:cubicBezTo>
                  <a:pt x="4701201" y="1072723"/>
                  <a:pt x="4734847" y="1063938"/>
                  <a:pt x="4708843" y="1110593"/>
                </a:cubicBezTo>
                <a:cubicBezTo>
                  <a:pt x="4701273" y="1124265"/>
                  <a:pt x="4711111" y="1131384"/>
                  <a:pt x="4721433" y="1130828"/>
                </a:cubicBezTo>
                <a:cubicBezTo>
                  <a:pt x="4805036" y="1125241"/>
                  <a:pt x="4770374" y="1216755"/>
                  <a:pt x="4799050" y="1256288"/>
                </a:cubicBezTo>
                <a:cubicBezTo>
                  <a:pt x="4807135" y="1266880"/>
                  <a:pt x="4800233" y="1289605"/>
                  <a:pt x="4788849" y="1296992"/>
                </a:cubicBezTo>
                <a:cubicBezTo>
                  <a:pt x="4716605" y="1344534"/>
                  <a:pt x="4710171" y="1427902"/>
                  <a:pt x="4677593" y="1504814"/>
                </a:cubicBezTo>
                <a:cubicBezTo>
                  <a:pt x="4717444" y="1525929"/>
                  <a:pt x="4764171" y="1523690"/>
                  <a:pt x="4806838" y="1534504"/>
                </a:cubicBezTo>
                <a:cubicBezTo>
                  <a:pt x="4851155" y="1545658"/>
                  <a:pt x="4851771" y="1559782"/>
                  <a:pt x="4818253" y="1621364"/>
                </a:cubicBezTo>
                <a:cubicBezTo>
                  <a:pt x="4912245" y="1616790"/>
                  <a:pt x="4912245" y="1616790"/>
                  <a:pt x="4887405" y="1708784"/>
                </a:cubicBezTo>
                <a:cubicBezTo>
                  <a:pt x="4926883" y="1705769"/>
                  <a:pt x="4965617" y="1779266"/>
                  <a:pt x="4987017" y="1847008"/>
                </a:cubicBezTo>
                <a:lnTo>
                  <a:pt x="4993479" y="1871969"/>
                </a:lnTo>
                <a:lnTo>
                  <a:pt x="4993260" y="1875137"/>
                </a:lnTo>
                <a:cubicBezTo>
                  <a:pt x="4992440" y="1890359"/>
                  <a:pt x="4991543" y="1912093"/>
                  <a:pt x="4990437" y="1933934"/>
                </a:cubicBezTo>
                <a:lnTo>
                  <a:pt x="4989378" y="1952477"/>
                </a:lnTo>
                <a:lnTo>
                  <a:pt x="4982628" y="1950690"/>
                </a:lnTo>
                <a:cubicBezTo>
                  <a:pt x="4977177" y="1945881"/>
                  <a:pt x="4973287" y="1944057"/>
                  <a:pt x="4970479" y="1944168"/>
                </a:cubicBezTo>
                <a:cubicBezTo>
                  <a:pt x="4962059" y="1944498"/>
                  <a:pt x="4963394" y="1962230"/>
                  <a:pt x="4961645" y="1968944"/>
                </a:cubicBezTo>
                <a:cubicBezTo>
                  <a:pt x="4955769" y="1990222"/>
                  <a:pt x="4970405" y="2001239"/>
                  <a:pt x="4980262" y="2014997"/>
                </a:cubicBezTo>
                <a:cubicBezTo>
                  <a:pt x="4983953" y="2020039"/>
                  <a:pt x="4986587" y="1996490"/>
                  <a:pt x="4988607" y="1965973"/>
                </a:cubicBezTo>
                <a:lnTo>
                  <a:pt x="4989378" y="1952477"/>
                </a:lnTo>
                <a:lnTo>
                  <a:pt x="4997257" y="1954563"/>
                </a:lnTo>
                <a:lnTo>
                  <a:pt x="4997217" y="1978557"/>
                </a:lnTo>
                <a:cubicBezTo>
                  <a:pt x="4996813" y="2037141"/>
                  <a:pt x="4995076" y="2095563"/>
                  <a:pt x="4990810" y="2100744"/>
                </a:cubicBezTo>
                <a:cubicBezTo>
                  <a:pt x="4945575" y="2155854"/>
                  <a:pt x="4978545" y="2256304"/>
                  <a:pt x="4889713" y="2285583"/>
                </a:cubicBezTo>
                <a:cubicBezTo>
                  <a:pt x="4849735" y="2298967"/>
                  <a:pt x="4831955" y="2340690"/>
                  <a:pt x="4803440" y="2367231"/>
                </a:cubicBezTo>
                <a:cubicBezTo>
                  <a:pt x="4704002" y="2459108"/>
                  <a:pt x="4639535" y="2566320"/>
                  <a:pt x="4613356" y="2702512"/>
                </a:cubicBezTo>
                <a:cubicBezTo>
                  <a:pt x="4606017" y="2740180"/>
                  <a:pt x="4573792" y="2775282"/>
                  <a:pt x="4553563" y="2810797"/>
                </a:cubicBezTo>
                <a:cubicBezTo>
                  <a:pt x="4565127" y="2832476"/>
                  <a:pt x="4619667" y="2772245"/>
                  <a:pt x="4602347" y="2836976"/>
                </a:cubicBezTo>
                <a:cubicBezTo>
                  <a:pt x="4589232" y="2885784"/>
                  <a:pt x="4551577" y="2921212"/>
                  <a:pt x="4516285" y="2954642"/>
                </a:cubicBezTo>
                <a:cubicBezTo>
                  <a:pt x="4475753" y="2992790"/>
                  <a:pt x="4430641" y="3025740"/>
                  <a:pt x="4414507" y="3086467"/>
                </a:cubicBezTo>
                <a:cubicBezTo>
                  <a:pt x="4410989" y="3099423"/>
                  <a:pt x="3564181" y="4149656"/>
                  <a:pt x="2327617" y="4253752"/>
                </a:cubicBezTo>
                <a:cubicBezTo>
                  <a:pt x="2125545" y="4270760"/>
                  <a:pt x="1322624" y="4224619"/>
                  <a:pt x="1214971" y="4203137"/>
                </a:cubicBezTo>
                <a:cubicBezTo>
                  <a:pt x="1104292" y="4180925"/>
                  <a:pt x="1007789" y="4121736"/>
                  <a:pt x="894535" y="4109150"/>
                </a:cubicBezTo>
                <a:cubicBezTo>
                  <a:pt x="834632" y="4102646"/>
                  <a:pt x="776274" y="4081635"/>
                  <a:pt x="781596" y="3991505"/>
                </a:cubicBezTo>
                <a:cubicBezTo>
                  <a:pt x="783201" y="3965920"/>
                  <a:pt x="766642" y="3948284"/>
                  <a:pt x="742373" y="3959843"/>
                </a:cubicBezTo>
                <a:cubicBezTo>
                  <a:pt x="696510" y="3981854"/>
                  <a:pt x="673849" y="3949166"/>
                  <a:pt x="646723" y="3926438"/>
                </a:cubicBezTo>
                <a:cubicBezTo>
                  <a:pt x="598687" y="3886210"/>
                  <a:pt x="552406" y="3842509"/>
                  <a:pt x="478839" y="3847272"/>
                </a:cubicBezTo>
                <a:cubicBezTo>
                  <a:pt x="491215" y="3806501"/>
                  <a:pt x="515519" y="3808222"/>
                  <a:pt x="537744" y="3812205"/>
                </a:cubicBezTo>
                <a:cubicBezTo>
                  <a:pt x="596474" y="3823029"/>
                  <a:pt x="654233" y="3836554"/>
                  <a:pt x="712950" y="3847065"/>
                </a:cubicBezTo>
                <a:cubicBezTo>
                  <a:pt x="751090" y="3853931"/>
                  <a:pt x="789463" y="3866135"/>
                  <a:pt x="839053" y="3842201"/>
                </a:cubicBezTo>
                <a:cubicBezTo>
                  <a:pt x="792472" y="3772935"/>
                  <a:pt x="718132" y="3772458"/>
                  <a:pt x="657388" y="3759142"/>
                </a:cubicBezTo>
                <a:cubicBezTo>
                  <a:pt x="581525" y="3742486"/>
                  <a:pt x="535038" y="3694078"/>
                  <a:pt x="479902" y="3640872"/>
                </a:cubicBezTo>
                <a:cubicBezTo>
                  <a:pt x="534356" y="3616078"/>
                  <a:pt x="570138" y="3656255"/>
                  <a:pt x="612982" y="3646162"/>
                </a:cubicBezTo>
                <a:cubicBezTo>
                  <a:pt x="615057" y="3637572"/>
                  <a:pt x="618333" y="3625291"/>
                  <a:pt x="617779" y="3625073"/>
                </a:cubicBezTo>
                <a:cubicBezTo>
                  <a:pt x="545776" y="3603308"/>
                  <a:pt x="510266" y="3544423"/>
                  <a:pt x="495792" y="3468542"/>
                </a:cubicBezTo>
                <a:cubicBezTo>
                  <a:pt x="488366" y="3429369"/>
                  <a:pt x="462153" y="3421345"/>
                  <a:pt x="436221" y="3407261"/>
                </a:cubicBezTo>
                <a:cubicBezTo>
                  <a:pt x="345019" y="3357258"/>
                  <a:pt x="249255" y="3315018"/>
                  <a:pt x="172652" y="3237768"/>
                </a:cubicBezTo>
                <a:cubicBezTo>
                  <a:pt x="256919" y="3234912"/>
                  <a:pt x="326749" y="3281731"/>
                  <a:pt x="417805" y="3290959"/>
                </a:cubicBezTo>
                <a:cubicBezTo>
                  <a:pt x="341913" y="3205043"/>
                  <a:pt x="246803" y="3171544"/>
                  <a:pt x="159629" y="3126522"/>
                </a:cubicBezTo>
                <a:cubicBezTo>
                  <a:pt x="119806" y="3106035"/>
                  <a:pt x="82625" y="3077492"/>
                  <a:pt x="35515" y="3070942"/>
                </a:cubicBezTo>
                <a:cubicBezTo>
                  <a:pt x="18803" y="3068516"/>
                  <a:pt x="-9231" y="3062395"/>
                  <a:pt x="3001" y="3030820"/>
                </a:cubicBezTo>
                <a:cubicBezTo>
                  <a:pt x="13293" y="3004651"/>
                  <a:pt x="35761" y="3007959"/>
                  <a:pt x="56337" y="3011602"/>
                </a:cubicBezTo>
                <a:cubicBezTo>
                  <a:pt x="105732" y="3020594"/>
                  <a:pt x="155993" y="3012038"/>
                  <a:pt x="221626" y="3000137"/>
                </a:cubicBezTo>
                <a:cubicBezTo>
                  <a:pt x="163022" y="2929831"/>
                  <a:pt x="63027" y="2971519"/>
                  <a:pt x="12079" y="2895750"/>
                </a:cubicBezTo>
                <a:cubicBezTo>
                  <a:pt x="70612" y="2870868"/>
                  <a:pt x="117312" y="2892988"/>
                  <a:pt x="165389" y="2890511"/>
                </a:cubicBezTo>
                <a:cubicBezTo>
                  <a:pt x="208846" y="2888217"/>
                  <a:pt x="219022" y="2871872"/>
                  <a:pt x="206743" y="2827546"/>
                </a:cubicBezTo>
                <a:cubicBezTo>
                  <a:pt x="187666" y="2758486"/>
                  <a:pt x="209823" y="2717255"/>
                  <a:pt x="273631" y="2725917"/>
                </a:cubicBezTo>
                <a:cubicBezTo>
                  <a:pt x="332792" y="2734135"/>
                  <a:pt x="337558" y="2706094"/>
                  <a:pt x="320364" y="2667696"/>
                </a:cubicBezTo>
                <a:cubicBezTo>
                  <a:pt x="295325" y="2611707"/>
                  <a:pt x="318706" y="2561087"/>
                  <a:pt x="334074" y="2507770"/>
                </a:cubicBezTo>
                <a:cubicBezTo>
                  <a:pt x="357219" y="2426828"/>
                  <a:pt x="344229" y="2391168"/>
                  <a:pt x="284207" y="2344516"/>
                </a:cubicBezTo>
                <a:cubicBezTo>
                  <a:pt x="250406" y="2318539"/>
                  <a:pt x="214378" y="2297698"/>
                  <a:pt x="166166" y="2278376"/>
                </a:cubicBezTo>
                <a:cubicBezTo>
                  <a:pt x="273852" y="2244503"/>
                  <a:pt x="158170" y="2213685"/>
                  <a:pt x="194891" y="2175576"/>
                </a:cubicBezTo>
                <a:cubicBezTo>
                  <a:pt x="270782" y="2149213"/>
                  <a:pt x="337571" y="2238633"/>
                  <a:pt x="440332" y="2191712"/>
                </a:cubicBezTo>
                <a:cubicBezTo>
                  <a:pt x="307946" y="2127472"/>
                  <a:pt x="161307" y="2042341"/>
                  <a:pt x="63051" y="1942979"/>
                </a:cubicBezTo>
                <a:cubicBezTo>
                  <a:pt x="83512" y="1912799"/>
                  <a:pt x="105922" y="1933513"/>
                  <a:pt x="123612" y="1920903"/>
                </a:cubicBezTo>
                <a:cubicBezTo>
                  <a:pt x="122527" y="1914768"/>
                  <a:pt x="123751" y="1905381"/>
                  <a:pt x="120386" y="1903128"/>
                </a:cubicBezTo>
                <a:cubicBezTo>
                  <a:pt x="47933" y="1852346"/>
                  <a:pt x="47054" y="1850919"/>
                  <a:pt x="119318" y="1791355"/>
                </a:cubicBezTo>
                <a:cubicBezTo>
                  <a:pt x="144540" y="1770456"/>
                  <a:pt x="141749" y="1756399"/>
                  <a:pt x="127081" y="1738431"/>
                </a:cubicBezTo>
                <a:cubicBezTo>
                  <a:pt x="116725" y="1725710"/>
                  <a:pt x="104020" y="1715301"/>
                  <a:pt x="108310" y="1682600"/>
                </a:cubicBezTo>
                <a:cubicBezTo>
                  <a:pt x="150870" y="1715887"/>
                  <a:pt x="350796" y="1749545"/>
                  <a:pt x="385468" y="1739315"/>
                </a:cubicBezTo>
                <a:cubicBezTo>
                  <a:pt x="424434" y="1727691"/>
                  <a:pt x="558776" y="1718211"/>
                  <a:pt x="599777" y="1722044"/>
                </a:cubicBezTo>
                <a:cubicBezTo>
                  <a:pt x="597521" y="1720227"/>
                  <a:pt x="595263" y="1718413"/>
                  <a:pt x="593006" y="1716597"/>
                </a:cubicBezTo>
                <a:cubicBezTo>
                  <a:pt x="552484" y="1680103"/>
                  <a:pt x="511421" y="1643705"/>
                  <a:pt x="485736" y="1591625"/>
                </a:cubicBezTo>
                <a:cubicBezTo>
                  <a:pt x="484560" y="1589619"/>
                  <a:pt x="483937" y="1587831"/>
                  <a:pt x="481534" y="1588888"/>
                </a:cubicBezTo>
                <a:cubicBezTo>
                  <a:pt x="460479" y="1599246"/>
                  <a:pt x="462468" y="1582449"/>
                  <a:pt x="461623" y="1569314"/>
                </a:cubicBezTo>
                <a:cubicBezTo>
                  <a:pt x="460764" y="1555866"/>
                  <a:pt x="456786" y="1545815"/>
                  <a:pt x="441172" y="1549836"/>
                </a:cubicBezTo>
                <a:cubicBezTo>
                  <a:pt x="440361" y="1549980"/>
                  <a:pt x="439267" y="1549855"/>
                  <a:pt x="438173" y="1549732"/>
                </a:cubicBezTo>
                <a:cubicBezTo>
                  <a:pt x="430782" y="1548823"/>
                  <a:pt x="406258" y="1517097"/>
                  <a:pt x="409482" y="1509886"/>
                </a:cubicBezTo>
                <a:cubicBezTo>
                  <a:pt x="416686" y="1494065"/>
                  <a:pt x="408267" y="1488277"/>
                  <a:pt x="401143" y="1480995"/>
                </a:cubicBezTo>
                <a:cubicBezTo>
                  <a:pt x="391181" y="1471051"/>
                  <a:pt x="381247" y="1461736"/>
                  <a:pt x="370772" y="1452514"/>
                </a:cubicBezTo>
                <a:cubicBezTo>
                  <a:pt x="360580" y="1443560"/>
                  <a:pt x="350146" y="1435280"/>
                  <a:pt x="339699" y="1426688"/>
                </a:cubicBezTo>
                <a:cubicBezTo>
                  <a:pt x="315473" y="1420526"/>
                  <a:pt x="291032" y="1415669"/>
                  <a:pt x="265593" y="1412885"/>
                </a:cubicBezTo>
                <a:cubicBezTo>
                  <a:pt x="246706" y="1410526"/>
                  <a:pt x="225589" y="1406978"/>
                  <a:pt x="215085" y="1372144"/>
                </a:cubicBezTo>
                <a:cubicBezTo>
                  <a:pt x="234985" y="1372744"/>
                  <a:pt x="254925" y="1374284"/>
                  <a:pt x="274865" y="1375825"/>
                </a:cubicBezTo>
                <a:cubicBezTo>
                  <a:pt x="255700" y="1360864"/>
                  <a:pt x="237075" y="1345807"/>
                  <a:pt x="219220" y="1329666"/>
                </a:cubicBezTo>
                <a:cubicBezTo>
                  <a:pt x="204474" y="1316138"/>
                  <a:pt x="192346" y="1300252"/>
                  <a:pt x="187322" y="1278682"/>
                </a:cubicBezTo>
                <a:cubicBezTo>
                  <a:pt x="185994" y="1273224"/>
                  <a:pt x="184924" y="1267404"/>
                  <a:pt x="189878" y="1262417"/>
                </a:cubicBezTo>
                <a:cubicBezTo>
                  <a:pt x="195346" y="1256708"/>
                  <a:pt x="199833" y="1259711"/>
                  <a:pt x="204036" y="1262449"/>
                </a:cubicBezTo>
                <a:cubicBezTo>
                  <a:pt x="221402" y="1273615"/>
                  <a:pt x="239024" y="1284422"/>
                  <a:pt x="256133" y="1295950"/>
                </a:cubicBezTo>
                <a:cubicBezTo>
                  <a:pt x="278851" y="1311233"/>
                  <a:pt x="301313" y="1326878"/>
                  <a:pt x="323760" y="1342208"/>
                </a:cubicBezTo>
                <a:cubicBezTo>
                  <a:pt x="292061" y="1308268"/>
                  <a:pt x="257298" y="1278982"/>
                  <a:pt x="219957" y="1252997"/>
                </a:cubicBezTo>
                <a:cubicBezTo>
                  <a:pt x="192995" y="1234035"/>
                  <a:pt x="166033" y="1215073"/>
                  <a:pt x="145267" y="1188376"/>
                </a:cubicBezTo>
                <a:cubicBezTo>
                  <a:pt x="134614" y="1175075"/>
                  <a:pt x="129282" y="1158938"/>
                  <a:pt x="127649" y="1140248"/>
                </a:cubicBezTo>
                <a:cubicBezTo>
                  <a:pt x="127430" y="1135227"/>
                  <a:pt x="127724" y="1129482"/>
                  <a:pt x="133301" y="1126283"/>
                </a:cubicBezTo>
                <a:cubicBezTo>
                  <a:pt x="138892" y="1123399"/>
                  <a:pt x="142312" y="1126907"/>
                  <a:pt x="144665" y="1130919"/>
                </a:cubicBezTo>
                <a:cubicBezTo>
                  <a:pt x="147316" y="1135513"/>
                  <a:pt x="150466" y="1139068"/>
                  <a:pt x="154924" y="1141443"/>
                </a:cubicBezTo>
                <a:cubicBezTo>
                  <a:pt x="194007" y="1163643"/>
                  <a:pt x="228472" y="1192350"/>
                  <a:pt x="263706" y="1219972"/>
                </a:cubicBezTo>
                <a:cubicBezTo>
                  <a:pt x="314160" y="1259456"/>
                  <a:pt x="363843" y="1300026"/>
                  <a:pt x="423231" y="1325916"/>
                </a:cubicBezTo>
                <a:cubicBezTo>
                  <a:pt x="445702" y="1335549"/>
                  <a:pt x="468901" y="1343155"/>
                  <a:pt x="486543" y="1341940"/>
                </a:cubicBezTo>
                <a:cubicBezTo>
                  <a:pt x="421673" y="1296460"/>
                  <a:pt x="360475" y="1247802"/>
                  <a:pt x="305459" y="1191095"/>
                </a:cubicBezTo>
                <a:cubicBezTo>
                  <a:pt x="249875" y="1133856"/>
                  <a:pt x="201123" y="1070982"/>
                  <a:pt x="165967" y="995271"/>
                </a:cubicBezTo>
                <a:cubicBezTo>
                  <a:pt x="162356" y="987370"/>
                  <a:pt x="160109" y="979543"/>
                  <a:pt x="148803" y="982487"/>
                </a:cubicBezTo>
                <a:cubicBezTo>
                  <a:pt x="143684" y="983707"/>
                  <a:pt x="141844" y="978971"/>
                  <a:pt x="142975" y="973711"/>
                </a:cubicBezTo>
                <a:cubicBezTo>
                  <a:pt x="150059" y="936405"/>
                  <a:pt x="133120" y="916307"/>
                  <a:pt x="107228" y="903165"/>
                </a:cubicBezTo>
                <a:cubicBezTo>
                  <a:pt x="99148" y="898899"/>
                  <a:pt x="98374" y="893659"/>
                  <a:pt x="103961" y="884449"/>
                </a:cubicBezTo>
                <a:cubicBezTo>
                  <a:pt x="111573" y="871720"/>
                  <a:pt x="110228" y="859623"/>
                  <a:pt x="105398" y="848773"/>
                </a:cubicBezTo>
                <a:cubicBezTo>
                  <a:pt x="102652" y="841984"/>
                  <a:pt x="99109" y="835651"/>
                  <a:pt x="96106" y="829222"/>
                </a:cubicBezTo>
                <a:cubicBezTo>
                  <a:pt x="94023" y="825161"/>
                  <a:pt x="90576" y="821026"/>
                  <a:pt x="95233" y="815459"/>
                </a:cubicBezTo>
                <a:cubicBezTo>
                  <a:pt x="99648" y="810569"/>
                  <a:pt x="104350" y="812269"/>
                  <a:pt x="108754" y="813390"/>
                </a:cubicBezTo>
                <a:cubicBezTo>
                  <a:pt x="129926" y="818192"/>
                  <a:pt x="142781" y="832053"/>
                  <a:pt x="149184" y="854012"/>
                </a:cubicBezTo>
                <a:cubicBezTo>
                  <a:pt x="153977" y="870244"/>
                  <a:pt x="158340" y="870424"/>
                  <a:pt x="169922" y="855094"/>
                </a:cubicBezTo>
                <a:cubicBezTo>
                  <a:pt x="178668" y="843430"/>
                  <a:pt x="186813" y="842941"/>
                  <a:pt x="194734" y="849766"/>
                </a:cubicBezTo>
                <a:cubicBezTo>
                  <a:pt x="198964" y="853131"/>
                  <a:pt x="201642" y="858351"/>
                  <a:pt x="204833" y="862849"/>
                </a:cubicBezTo>
                <a:cubicBezTo>
                  <a:pt x="220829" y="886276"/>
                  <a:pt x="237607" y="908933"/>
                  <a:pt x="262674" y="921903"/>
                </a:cubicBezTo>
                <a:cubicBezTo>
                  <a:pt x="273823" y="927843"/>
                  <a:pt x="285713" y="932069"/>
                  <a:pt x="302202" y="923150"/>
                </a:cubicBezTo>
                <a:cubicBezTo>
                  <a:pt x="291351" y="917791"/>
                  <a:pt x="280774" y="918709"/>
                  <a:pt x="270912" y="917286"/>
                </a:cubicBezTo>
                <a:cubicBezTo>
                  <a:pt x="261049" y="915865"/>
                  <a:pt x="255697" y="911748"/>
                  <a:pt x="262498" y="899162"/>
                </a:cubicBezTo>
                <a:cubicBezTo>
                  <a:pt x="266276" y="892170"/>
                  <a:pt x="265774" y="886883"/>
                  <a:pt x="261759" y="882214"/>
                </a:cubicBezTo>
                <a:cubicBezTo>
                  <a:pt x="248848" y="867099"/>
                  <a:pt x="241864" y="844294"/>
                  <a:pt x="216117" y="846941"/>
                </a:cubicBezTo>
                <a:cubicBezTo>
                  <a:pt x="214767" y="847179"/>
                  <a:pt x="213361" y="846162"/>
                  <a:pt x="211969" y="845458"/>
                </a:cubicBezTo>
                <a:cubicBezTo>
                  <a:pt x="206685" y="842913"/>
                  <a:pt x="200848" y="840147"/>
                  <a:pt x="202383" y="831653"/>
                </a:cubicBezTo>
                <a:cubicBezTo>
                  <a:pt x="204188" y="823111"/>
                  <a:pt x="211130" y="819988"/>
                  <a:pt x="217302" y="817950"/>
                </a:cubicBezTo>
                <a:cubicBezTo>
                  <a:pt x="233145" y="812939"/>
                  <a:pt x="245914" y="818592"/>
                  <a:pt x="258185" y="825283"/>
                </a:cubicBezTo>
                <a:cubicBezTo>
                  <a:pt x="288036" y="841837"/>
                  <a:pt x="313015" y="865260"/>
                  <a:pt x="339019" y="887237"/>
                </a:cubicBezTo>
                <a:cubicBezTo>
                  <a:pt x="378027" y="920202"/>
                  <a:pt x="412674" y="959314"/>
                  <a:pt x="455541" y="987171"/>
                </a:cubicBezTo>
                <a:cubicBezTo>
                  <a:pt x="583008" y="1069675"/>
                  <a:pt x="708694" y="1155025"/>
                  <a:pt x="839737" y="1232154"/>
                </a:cubicBezTo>
                <a:cubicBezTo>
                  <a:pt x="888076" y="1260626"/>
                  <a:pt x="937413" y="1287025"/>
                  <a:pt x="987251" y="1312386"/>
                </a:cubicBezTo>
                <a:cubicBezTo>
                  <a:pt x="987438" y="1310454"/>
                  <a:pt x="987654" y="1309151"/>
                  <a:pt x="987828" y="1306906"/>
                </a:cubicBezTo>
                <a:cubicBezTo>
                  <a:pt x="987759" y="1305338"/>
                  <a:pt x="987677" y="1303454"/>
                  <a:pt x="987609" y="1301885"/>
                </a:cubicBezTo>
                <a:cubicBezTo>
                  <a:pt x="952341" y="1285971"/>
                  <a:pt x="917544" y="1268392"/>
                  <a:pt x="883773" y="1249366"/>
                </a:cubicBezTo>
                <a:cubicBezTo>
                  <a:pt x="800867" y="1202326"/>
                  <a:pt x="724387" y="1146562"/>
                  <a:pt x="658689" y="1075926"/>
                </a:cubicBezTo>
                <a:cubicBezTo>
                  <a:pt x="653269" y="1070242"/>
                  <a:pt x="647527" y="1069673"/>
                  <a:pt x="639221" y="1072721"/>
                </a:cubicBezTo>
                <a:cubicBezTo>
                  <a:pt x="612439" y="1082826"/>
                  <a:pt x="603654" y="1074888"/>
                  <a:pt x="607837" y="1046001"/>
                </a:cubicBezTo>
                <a:cubicBezTo>
                  <a:pt x="608886" y="1038856"/>
                  <a:pt x="608910" y="1033160"/>
                  <a:pt x="604057" y="1028006"/>
                </a:cubicBezTo>
                <a:cubicBezTo>
                  <a:pt x="582361" y="1004953"/>
                  <a:pt x="559626" y="983032"/>
                  <a:pt x="535068" y="963012"/>
                </a:cubicBezTo>
                <a:cubicBezTo>
                  <a:pt x="489628" y="926121"/>
                  <a:pt x="441097" y="893257"/>
                  <a:pt x="398492" y="852702"/>
                </a:cubicBezTo>
                <a:cubicBezTo>
                  <a:pt x="385976" y="840363"/>
                  <a:pt x="376348" y="825616"/>
                  <a:pt x="370407" y="808003"/>
                </a:cubicBezTo>
                <a:cubicBezTo>
                  <a:pt x="368512" y="802013"/>
                  <a:pt x="367360" y="794309"/>
                  <a:pt x="373637" y="788457"/>
                </a:cubicBezTo>
                <a:cubicBezTo>
                  <a:pt x="379645" y="782652"/>
                  <a:pt x="384471" y="787178"/>
                  <a:pt x="388957" y="790181"/>
                </a:cubicBezTo>
                <a:cubicBezTo>
                  <a:pt x="407729" y="802365"/>
                  <a:pt x="426784" y="814815"/>
                  <a:pt x="445569" y="827313"/>
                </a:cubicBezTo>
                <a:cubicBezTo>
                  <a:pt x="464624" y="839764"/>
                  <a:pt x="483437" y="852889"/>
                  <a:pt x="503344" y="866138"/>
                </a:cubicBezTo>
                <a:cubicBezTo>
                  <a:pt x="504379" y="858682"/>
                  <a:pt x="500259" y="857827"/>
                  <a:pt x="497988" y="855698"/>
                </a:cubicBezTo>
                <a:cubicBezTo>
                  <a:pt x="465913" y="825620"/>
                  <a:pt x="431003" y="799206"/>
                  <a:pt x="395068" y="774238"/>
                </a:cubicBezTo>
                <a:cubicBezTo>
                  <a:pt x="367267" y="754791"/>
                  <a:pt x="340223" y="733946"/>
                  <a:pt x="321225" y="704090"/>
                </a:cubicBezTo>
                <a:cubicBezTo>
                  <a:pt x="313910" y="692415"/>
                  <a:pt x="309809" y="679538"/>
                  <a:pt x="310772" y="664187"/>
                </a:cubicBezTo>
                <a:cubicBezTo>
                  <a:pt x="311107" y="659384"/>
                  <a:pt x="311442" y="654580"/>
                  <a:pt x="316776" y="652057"/>
                </a:cubicBezTo>
                <a:cubicBezTo>
                  <a:pt x="321044" y="650039"/>
                  <a:pt x="323869" y="652386"/>
                  <a:pt x="326167" y="655144"/>
                </a:cubicBezTo>
                <a:cubicBezTo>
                  <a:pt x="330196" y="660125"/>
                  <a:pt x="334224" y="665107"/>
                  <a:pt x="339819" y="668549"/>
                </a:cubicBezTo>
                <a:cubicBezTo>
                  <a:pt x="373388" y="689190"/>
                  <a:pt x="404905" y="712724"/>
                  <a:pt x="435653" y="737342"/>
                </a:cubicBezTo>
                <a:cubicBezTo>
                  <a:pt x="486133" y="777455"/>
                  <a:pt x="536115" y="818606"/>
                  <a:pt x="594518" y="846882"/>
                </a:cubicBezTo>
                <a:cubicBezTo>
                  <a:pt x="616490" y="857553"/>
                  <a:pt x="639205" y="866511"/>
                  <a:pt x="665142" y="868257"/>
                </a:cubicBezTo>
                <a:cubicBezTo>
                  <a:pt x="664195" y="865262"/>
                  <a:pt x="662491" y="863665"/>
                  <a:pt x="660802" y="862382"/>
                </a:cubicBezTo>
                <a:cubicBezTo>
                  <a:pt x="604283" y="821121"/>
                  <a:pt x="549586" y="777958"/>
                  <a:pt x="499505" y="728286"/>
                </a:cubicBezTo>
                <a:cubicBezTo>
                  <a:pt x="437758" y="667074"/>
                  <a:pt x="384382" y="598058"/>
                  <a:pt x="345927" y="515339"/>
                </a:cubicBezTo>
                <a:cubicBezTo>
                  <a:pt x="344141" y="511860"/>
                  <a:pt x="342910" y="508598"/>
                  <a:pt x="338588" y="509361"/>
                </a:cubicBezTo>
                <a:cubicBezTo>
                  <a:pt x="327525" y="511630"/>
                  <a:pt x="326170" y="505543"/>
                  <a:pt x="327339" y="494900"/>
                </a:cubicBezTo>
                <a:cubicBezTo>
                  <a:pt x="330552" y="468714"/>
                  <a:pt x="322326" y="448660"/>
                  <a:pt x="303055" y="437512"/>
                </a:cubicBezTo>
                <a:cubicBezTo>
                  <a:pt x="289083" y="429226"/>
                  <a:pt x="277325" y="421812"/>
                  <a:pt x="292117" y="398959"/>
                </a:cubicBezTo>
                <a:cubicBezTo>
                  <a:pt x="295694" y="393584"/>
                  <a:pt x="294041" y="386918"/>
                  <a:pt x="292417" y="380879"/>
                </a:cubicBezTo>
                <a:cubicBezTo>
                  <a:pt x="290115" y="371796"/>
                  <a:pt x="285463" y="365027"/>
                  <a:pt x="280259" y="358039"/>
                </a:cubicBezTo>
                <a:cubicBezTo>
                  <a:pt x="277365" y="354122"/>
                  <a:pt x="273863" y="348731"/>
                  <a:pt x="277426" y="343041"/>
                </a:cubicBezTo>
                <a:cubicBezTo>
                  <a:pt x="281488" y="336315"/>
                  <a:pt x="287339" y="339394"/>
                  <a:pt x="292014" y="340466"/>
                </a:cubicBezTo>
                <a:cubicBezTo>
                  <a:pt x="313455" y="345221"/>
                  <a:pt x="326609" y="359662"/>
                  <a:pt x="333039" y="382248"/>
                </a:cubicBezTo>
                <a:cubicBezTo>
                  <a:pt x="337209" y="396693"/>
                  <a:pt x="342383" y="396728"/>
                  <a:pt x="352439" y="383884"/>
                </a:cubicBezTo>
                <a:cubicBezTo>
                  <a:pt x="363791" y="369545"/>
                  <a:pt x="373274" y="368504"/>
                  <a:pt x="381981" y="380883"/>
                </a:cubicBezTo>
                <a:cubicBezTo>
                  <a:pt x="388959" y="391037"/>
                  <a:pt x="394611" y="402058"/>
                  <a:pt x="402615" y="410767"/>
                </a:cubicBezTo>
                <a:cubicBezTo>
                  <a:pt x="424081" y="434810"/>
                  <a:pt x="444293" y="461289"/>
                  <a:pt x="488827" y="452479"/>
                </a:cubicBezTo>
                <a:cubicBezTo>
                  <a:pt x="476447" y="443279"/>
                  <a:pt x="464047" y="446100"/>
                  <a:pt x="453360" y="444507"/>
                </a:cubicBezTo>
                <a:cubicBezTo>
                  <a:pt x="445687" y="443331"/>
                  <a:pt x="437918" y="439958"/>
                  <a:pt x="444814" y="429568"/>
                </a:cubicBezTo>
                <a:cubicBezTo>
                  <a:pt x="452737" y="417733"/>
                  <a:pt x="447628" y="412942"/>
                  <a:pt x="442720" y="406534"/>
                </a:cubicBezTo>
                <a:cubicBezTo>
                  <a:pt x="431444" y="391445"/>
                  <a:pt x="422234" y="373778"/>
                  <a:pt x="399647" y="373970"/>
                </a:cubicBezTo>
                <a:cubicBezTo>
                  <a:pt x="396107" y="373962"/>
                  <a:pt x="393255" y="370986"/>
                  <a:pt x="390458" y="369266"/>
                </a:cubicBezTo>
                <a:cubicBezTo>
                  <a:pt x="386539" y="366795"/>
                  <a:pt x="383146" y="363915"/>
                  <a:pt x="384776" y="357618"/>
                </a:cubicBezTo>
                <a:cubicBezTo>
                  <a:pt x="386436" y="351948"/>
                  <a:pt x="390351" y="348094"/>
                  <a:pt x="395456" y="346561"/>
                </a:cubicBezTo>
                <a:cubicBezTo>
                  <a:pt x="400022" y="345122"/>
                  <a:pt x="404870" y="343950"/>
                  <a:pt x="409490" y="343767"/>
                </a:cubicBezTo>
                <a:cubicBezTo>
                  <a:pt x="430118" y="342340"/>
                  <a:pt x="444782" y="353984"/>
                  <a:pt x="459406" y="364686"/>
                </a:cubicBezTo>
                <a:cubicBezTo>
                  <a:pt x="510573" y="401831"/>
                  <a:pt x="556044" y="445675"/>
                  <a:pt x="603593" y="487253"/>
                </a:cubicBezTo>
                <a:cubicBezTo>
                  <a:pt x="651129" y="528518"/>
                  <a:pt x="706332" y="558308"/>
                  <a:pt x="758457" y="592438"/>
                </a:cubicBezTo>
                <a:cubicBezTo>
                  <a:pt x="878695" y="671475"/>
                  <a:pt x="999459" y="750102"/>
                  <a:pt x="1126835" y="818073"/>
                </a:cubicBezTo>
                <a:cubicBezTo>
                  <a:pt x="1251416" y="884324"/>
                  <a:pt x="1667647" y="915225"/>
                  <a:pt x="1748686" y="913256"/>
                </a:cubicBezTo>
                <a:cubicBezTo>
                  <a:pt x="1852285" y="910467"/>
                  <a:pt x="2096505" y="873683"/>
                  <a:pt x="2345605" y="842682"/>
                </a:cubicBezTo>
                <a:cubicBezTo>
                  <a:pt x="2373756" y="838977"/>
                  <a:pt x="2401379" y="835684"/>
                  <a:pt x="2430665" y="833044"/>
                </a:cubicBezTo>
                <a:cubicBezTo>
                  <a:pt x="3260397" y="757430"/>
                  <a:pt x="3845073" y="368944"/>
                  <a:pt x="3874549" y="345713"/>
                </a:cubicBezTo>
                <a:cubicBezTo>
                  <a:pt x="3921930" y="308568"/>
                  <a:pt x="4079617" y="235190"/>
                  <a:pt x="4079914" y="235770"/>
                </a:cubicBezTo>
                <a:cubicBezTo>
                  <a:pt x="4083430" y="241475"/>
                  <a:pt x="4101322" y="245987"/>
                  <a:pt x="4115814" y="249002"/>
                </a:cubicBezTo>
                <a:lnTo>
                  <a:pt x="4129591" y="251735"/>
                </a:lnTo>
                <a:lnTo>
                  <a:pt x="4131313" y="253264"/>
                </a:lnTo>
                <a:cubicBezTo>
                  <a:pt x="4136355" y="253402"/>
                  <a:pt x="4136103" y="253090"/>
                  <a:pt x="4132779" y="252368"/>
                </a:cubicBezTo>
                <a:lnTo>
                  <a:pt x="4129591" y="251735"/>
                </a:lnTo>
                <a:lnTo>
                  <a:pt x="4126781" y="249241"/>
                </a:lnTo>
                <a:cubicBezTo>
                  <a:pt x="4126067" y="246916"/>
                  <a:pt x="4126005" y="243923"/>
                  <a:pt x="4126159" y="241207"/>
                </a:cubicBezTo>
                <a:cubicBezTo>
                  <a:pt x="4126893" y="226844"/>
                  <a:pt x="4132343" y="214496"/>
                  <a:pt x="4145347" y="206824"/>
                </a:cubicBezTo>
                <a:cubicBezTo>
                  <a:pt x="4157825" y="199562"/>
                  <a:pt x="4170601" y="192878"/>
                  <a:pt x="4183377" y="186195"/>
                </a:cubicBezTo>
                <a:cubicBezTo>
                  <a:pt x="4194019" y="180522"/>
                  <a:pt x="4201312" y="179234"/>
                  <a:pt x="4203065" y="194422"/>
                </a:cubicBezTo>
                <a:cubicBezTo>
                  <a:pt x="4204816" y="209612"/>
                  <a:pt x="4219976" y="213894"/>
                  <a:pt x="4228763" y="203170"/>
                </a:cubicBezTo>
                <a:cubicBezTo>
                  <a:pt x="4263132" y="161048"/>
                  <a:pt x="4304408" y="127512"/>
                  <a:pt x="4343373" y="90903"/>
                </a:cubicBezTo>
                <a:cubicBezTo>
                  <a:pt x="4370579" y="65543"/>
                  <a:pt x="4399217" y="41828"/>
                  <a:pt x="4421541" y="10686"/>
                </a:cubicBezTo>
                <a:cubicBezTo>
                  <a:pt x="4425645" y="4902"/>
                  <a:pt x="4429395" y="-2718"/>
                  <a:pt x="4437179" y="969"/>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pic>
        <p:nvPicPr>
          <p:cNvPr id="1026" name="Picture 2" descr="Beratung, Therapeut, Silhouette, Chat">
            <a:extLst>
              <a:ext uri="{FF2B5EF4-FFF2-40B4-BE49-F238E27FC236}">
                <a16:creationId xmlns:a16="http://schemas.microsoft.com/office/drawing/2014/main" id="{63BE6F88-9DB3-4E13-9EB5-27734A7BC9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3230" y="3123019"/>
            <a:ext cx="2766872" cy="1473359"/>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07755FB4-9304-4226-9825-E364C67F4C0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
        <p:nvSpPr>
          <p:cNvPr id="6" name="Textfeld 5">
            <a:extLst>
              <a:ext uri="{FF2B5EF4-FFF2-40B4-BE49-F238E27FC236}">
                <a16:creationId xmlns:a16="http://schemas.microsoft.com/office/drawing/2014/main" id="{3DC9EB47-0B15-4923-A32B-3156D737A8F0}"/>
              </a:ext>
            </a:extLst>
          </p:cNvPr>
          <p:cNvSpPr txBox="1"/>
          <p:nvPr/>
        </p:nvSpPr>
        <p:spPr>
          <a:xfrm>
            <a:off x="7358230" y="4959275"/>
            <a:ext cx="1355463" cy="276999"/>
          </a:xfrm>
          <a:prstGeom prst="rect">
            <a:avLst/>
          </a:prstGeom>
          <a:noFill/>
        </p:spPr>
        <p:txBody>
          <a:bodyPr wrap="square" rtlCol="0">
            <a:spAutoFit/>
          </a:bodyPr>
          <a:lstStyle/>
          <a:p>
            <a:r>
              <a:rPr lang="de-CH" sz="1200" dirty="0"/>
              <a:t>Quelle: </a:t>
            </a:r>
            <a:r>
              <a:rPr lang="de-CH" sz="1200" dirty="0" err="1"/>
              <a:t>Pixabay</a:t>
            </a:r>
            <a:endParaRPr lang="de-CH" sz="1200" dirty="0"/>
          </a:p>
        </p:txBody>
      </p:sp>
    </p:spTree>
    <p:extLst>
      <p:ext uri="{BB962C8B-B14F-4D97-AF65-F5344CB8AC3E}">
        <p14:creationId xmlns:p14="http://schemas.microsoft.com/office/powerpoint/2010/main" val="89143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D4D997C-589C-4FD4-A5D2-447B82F9F1D0}"/>
              </a:ext>
            </a:extLst>
          </p:cNvPr>
          <p:cNvSpPr>
            <a:spLocks noGrp="1"/>
          </p:cNvSpPr>
          <p:nvPr>
            <p:ph type="title"/>
          </p:nvPr>
        </p:nvSpPr>
        <p:spPr>
          <a:xfrm>
            <a:off x="838200" y="365125"/>
            <a:ext cx="10515600" cy="1325563"/>
          </a:xfrm>
        </p:spPr>
        <p:txBody>
          <a:bodyPr>
            <a:normAutofit/>
          </a:bodyPr>
          <a:lstStyle/>
          <a:p>
            <a:pPr marL="0" marR="0" lvl="0" indent="0" defTabSz="914400" rtl="0" eaLnBrk="1" fontAlgn="auto" latinLnBrk="0" hangingPunct="1">
              <a:spcBef>
                <a:spcPts val="1000"/>
              </a:spcBef>
              <a:spcAft>
                <a:spcPts val="0"/>
              </a:spcAft>
              <a:tabLst/>
              <a:defRPr/>
            </a:pPr>
            <a:r>
              <a:rPr kumimoji="0" lang="de-CH" b="1" i="0" u="none" strike="noStrike" kern="1200" cap="none" spc="0" normalizeH="0" baseline="0" noProof="0">
                <a:ln>
                  <a:noFill/>
                </a:ln>
                <a:effectLst/>
                <a:uLnTx/>
                <a:uFillTx/>
                <a:latin typeface="Calibri" panose="020F0502020204030204"/>
                <a:ea typeface="+mn-ea"/>
                <a:cs typeface="+mn-cs"/>
              </a:rPr>
              <a:t>Physiotherapeutische Diagnose</a:t>
            </a:r>
            <a:br>
              <a:rPr kumimoji="0" lang="de-CH" b="0" i="0" u="none" strike="noStrike" kern="1200" cap="none" spc="0" normalizeH="0" baseline="0" noProof="0">
                <a:ln>
                  <a:noFill/>
                </a:ln>
                <a:effectLst/>
                <a:uLnTx/>
                <a:uFillTx/>
                <a:latin typeface="Calibri" panose="020F0502020204030204"/>
                <a:ea typeface="+mn-ea"/>
                <a:cs typeface="+mn-cs"/>
              </a:rPr>
            </a:br>
            <a:endParaRPr lang="de-CH"/>
          </a:p>
        </p:txBody>
      </p:sp>
      <p:sp>
        <p:nvSpPr>
          <p:cNvPr id="3" name="Inhaltsplatzhalter 2">
            <a:extLst>
              <a:ext uri="{FF2B5EF4-FFF2-40B4-BE49-F238E27FC236}">
                <a16:creationId xmlns:a16="http://schemas.microsoft.com/office/drawing/2014/main" id="{E7731933-67E2-46AC-A8AB-26C831DAE798}"/>
              </a:ext>
            </a:extLst>
          </p:cNvPr>
          <p:cNvSpPr>
            <a:spLocks noGrp="1"/>
          </p:cNvSpPr>
          <p:nvPr>
            <p:ph idx="1"/>
          </p:nvPr>
        </p:nvSpPr>
        <p:spPr>
          <a:xfrm>
            <a:off x="838201" y="2013625"/>
            <a:ext cx="5105399" cy="4163337"/>
          </a:xfrm>
        </p:spPr>
        <p:txBody>
          <a:bodyPr>
            <a:normAutofit/>
          </a:bodyPr>
          <a:lstStyle/>
          <a:p>
            <a:pPr marL="0" indent="0">
              <a:buNone/>
            </a:pPr>
            <a:r>
              <a:rPr lang="de-CH" sz="2000"/>
              <a:t>Physiotherapeuten dürfen im gesamten deutschsprachigen Raum keine </a:t>
            </a:r>
            <a:r>
              <a:rPr lang="de-CH" sz="2000" b="1"/>
              <a:t>Primärdiagnosen</a:t>
            </a:r>
            <a:r>
              <a:rPr lang="de-CH" sz="2000"/>
              <a:t> stellen, weil diese von der Ärzteschaft übernommen werden. Aber:</a:t>
            </a:r>
          </a:p>
          <a:p>
            <a:pPr marL="0" indent="0">
              <a:buNone/>
            </a:pPr>
            <a:endParaRPr lang="de-CH" sz="2000"/>
          </a:p>
          <a:p>
            <a:pPr marL="0" indent="0">
              <a:buNone/>
            </a:pPr>
            <a:r>
              <a:rPr lang="de-CH" sz="2000"/>
              <a:t>Physiotherapeuten sind dazu verpflichtet, die vom Arzt überwiesenen Patienten zu </a:t>
            </a:r>
            <a:r>
              <a:rPr lang="de-CH" sz="2000" b="1"/>
              <a:t>«screenen» </a:t>
            </a:r>
            <a:r>
              <a:rPr lang="de-CH" sz="2000"/>
              <a:t>und gemäss den Kriterien der </a:t>
            </a:r>
            <a:r>
              <a:rPr lang="de-CH" sz="2000" b="1"/>
              <a:t>«</a:t>
            </a:r>
            <a:r>
              <a:rPr lang="en-US" sz="2000" b="1"/>
              <a:t>International Classification of Functioning, Disability and Health” </a:t>
            </a:r>
            <a:r>
              <a:rPr lang="en-US" sz="2000"/>
              <a:t>(ICF) biopsychosozial zu untersuchen (Chenot et al. 2017) . </a:t>
            </a:r>
          </a:p>
        </p:txBody>
      </p:sp>
      <p:pic>
        <p:nvPicPr>
          <p:cNvPr id="5" name="Grafik 4">
            <a:extLst>
              <a:ext uri="{FF2B5EF4-FFF2-40B4-BE49-F238E27FC236}">
                <a16:creationId xmlns:a16="http://schemas.microsoft.com/office/drawing/2014/main" id="{8B324748-ACE8-4D59-93B5-E3D762B378F4}"/>
              </a:ext>
            </a:extLst>
          </p:cNvPr>
          <p:cNvPicPr>
            <a:picLocks noChangeAspect="1"/>
          </p:cNvPicPr>
          <p:nvPr/>
        </p:nvPicPr>
        <p:blipFill>
          <a:blip r:embed="rId2"/>
          <a:stretch>
            <a:fillRect/>
          </a:stretch>
        </p:blipFill>
        <p:spPr>
          <a:xfrm>
            <a:off x="7399995" y="1550865"/>
            <a:ext cx="3823176" cy="3756270"/>
          </a:xfrm>
          <a:prstGeom prst="rect">
            <a:avLst/>
          </a:prstGeom>
        </p:spPr>
      </p:pic>
      <p:sp>
        <p:nvSpPr>
          <p:cNvPr id="4" name="Fußzeilenplatzhalter 3">
            <a:extLst>
              <a:ext uri="{FF2B5EF4-FFF2-40B4-BE49-F238E27FC236}">
                <a16:creationId xmlns:a16="http://schemas.microsoft.com/office/drawing/2014/main" id="{554DBC17-94DC-4C81-9051-EBAC2C8A58B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Andreas Alt / Sportclinic Sihlcity / 2021</a:t>
            </a:r>
            <a:endParaRPr lang="de-CH"/>
          </a:p>
        </p:txBody>
      </p:sp>
      <p:sp>
        <p:nvSpPr>
          <p:cNvPr id="6" name="Textfeld 5">
            <a:extLst>
              <a:ext uri="{FF2B5EF4-FFF2-40B4-BE49-F238E27FC236}">
                <a16:creationId xmlns:a16="http://schemas.microsoft.com/office/drawing/2014/main" id="{8321EA39-989C-46E1-9940-EF8C5FC55A20}"/>
              </a:ext>
            </a:extLst>
          </p:cNvPr>
          <p:cNvSpPr txBox="1"/>
          <p:nvPr/>
        </p:nvSpPr>
        <p:spPr>
          <a:xfrm>
            <a:off x="7685314" y="5358954"/>
            <a:ext cx="2514600" cy="276999"/>
          </a:xfrm>
          <a:prstGeom prst="rect">
            <a:avLst/>
          </a:prstGeom>
          <a:noFill/>
        </p:spPr>
        <p:txBody>
          <a:bodyPr wrap="square" rtlCol="0">
            <a:spAutoFit/>
          </a:bodyPr>
          <a:lstStyle/>
          <a:p>
            <a:r>
              <a:rPr lang="de-CH" sz="1200" dirty="0"/>
              <a:t>Quelle: Alt nach Engel 1977</a:t>
            </a:r>
          </a:p>
        </p:txBody>
      </p:sp>
    </p:spTree>
    <p:extLst>
      <p:ext uri="{BB962C8B-B14F-4D97-AF65-F5344CB8AC3E}">
        <p14:creationId xmlns:p14="http://schemas.microsoft.com/office/powerpoint/2010/main" val="28169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2D000-4C7F-4B2E-A23B-D2E64AAD059B}"/>
              </a:ext>
            </a:extLst>
          </p:cNvPr>
          <p:cNvSpPr>
            <a:spLocks noGrp="1"/>
          </p:cNvSpPr>
          <p:nvPr>
            <p:ph type="title"/>
          </p:nvPr>
        </p:nvSpPr>
        <p:spPr>
          <a:xfrm>
            <a:off x="960100" y="978102"/>
            <a:ext cx="10588434" cy="1062644"/>
          </a:xfrm>
        </p:spPr>
        <p:txBody>
          <a:bodyPr anchor="b">
            <a:normAutofit/>
          </a:bodyPr>
          <a:lstStyle/>
          <a:p>
            <a:r>
              <a:rPr lang="de-CH" b="1"/>
              <a:t>Risikoklassifizierung </a:t>
            </a:r>
          </a:p>
        </p:txBody>
      </p:sp>
      <p:cxnSp>
        <p:nvCxnSpPr>
          <p:cNvPr id="135" name="Straight Connector 13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risikomesser - risiko stock-fotos und bilder">
            <a:extLst>
              <a:ext uri="{FF2B5EF4-FFF2-40B4-BE49-F238E27FC236}">
                <a16:creationId xmlns:a16="http://schemas.microsoft.com/office/drawing/2014/main" id="{A4E13356-E060-49DD-9BB8-C8BBA6D9FB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7624" y="2489329"/>
            <a:ext cx="3366480" cy="2238709"/>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75324129-4DEA-464B-878A-EAD0FCD264A3}"/>
              </a:ext>
            </a:extLst>
          </p:cNvPr>
          <p:cNvSpPr>
            <a:spLocks noGrp="1"/>
          </p:cNvSpPr>
          <p:nvPr>
            <p:ph idx="1"/>
          </p:nvPr>
        </p:nvSpPr>
        <p:spPr>
          <a:xfrm>
            <a:off x="4955354" y="2489329"/>
            <a:ext cx="6282169" cy="3408853"/>
          </a:xfrm>
        </p:spPr>
        <p:txBody>
          <a:bodyPr>
            <a:normAutofit/>
          </a:bodyPr>
          <a:lstStyle/>
          <a:p>
            <a:pPr marL="0" indent="0">
              <a:buNone/>
            </a:pPr>
            <a:r>
              <a:rPr lang="de-CH" sz="2000" dirty="0"/>
              <a:t>Die Erfassung des </a:t>
            </a:r>
            <a:r>
              <a:rPr lang="de-CH" sz="2000" b="1" dirty="0"/>
              <a:t>Risikos einer Chronifizierung </a:t>
            </a:r>
            <a:r>
              <a:rPr lang="de-CH" sz="2000" dirty="0"/>
              <a:t>ist relevant, weil sich damit die Therapieeffizienz steuern lässt. Das hier vorgestellte Tool wurde 2007 von der Keel University entwickelt und ist unter dem Namen </a:t>
            </a:r>
            <a:r>
              <a:rPr lang="de-CH" sz="2000" b="1" dirty="0"/>
              <a:t>«</a:t>
            </a:r>
            <a:r>
              <a:rPr lang="de-CH" sz="2000" b="1" dirty="0" err="1"/>
              <a:t>STarT</a:t>
            </a:r>
            <a:r>
              <a:rPr lang="de-CH" sz="2000" b="1" dirty="0"/>
              <a:t> Back Screening Tool»</a:t>
            </a:r>
            <a:r>
              <a:rPr lang="de-CH" sz="2000" dirty="0"/>
              <a:t> bekannt. </a:t>
            </a:r>
          </a:p>
          <a:p>
            <a:pPr marL="0" indent="0">
              <a:buNone/>
            </a:pPr>
            <a:r>
              <a:rPr lang="de-DE" sz="2000" dirty="0"/>
              <a:t>Das </a:t>
            </a:r>
            <a:r>
              <a:rPr lang="de-DE" sz="2000" dirty="0" err="1"/>
              <a:t>STarT</a:t>
            </a:r>
            <a:r>
              <a:rPr lang="de-DE" sz="2000" dirty="0"/>
              <a:t> Back Tool ist ein einfacher und validierter Fragebogen, der das </a:t>
            </a:r>
            <a:r>
              <a:rPr lang="de-DE" sz="2000" dirty="0" err="1"/>
              <a:t>Chronifizierungsrisiko</a:t>
            </a:r>
            <a:r>
              <a:rPr lang="de-DE" sz="2000" dirty="0"/>
              <a:t> von Patienten mit Rückenschmerzen einschätzt. Das Tool teilt die Patienten in drei Risikogruppen ein und hilft Therapeuten bei der Entscheidung, welche Maßnahmen sie in der Therapie planen </a:t>
            </a:r>
            <a:r>
              <a:rPr lang="de-DE" sz="1200" dirty="0"/>
              <a:t>(</a:t>
            </a:r>
            <a:r>
              <a:rPr kumimoji="0" lang="en-US" sz="1200" b="0" i="0" u="none" strike="noStrike" kern="1200" cap="none" spc="0" normalizeH="0" baseline="0" noProof="0" dirty="0">
                <a:ln>
                  <a:noFill/>
                </a:ln>
                <a:effectLst/>
                <a:uLnTx/>
                <a:uFillTx/>
                <a:latin typeface="Calibri" panose="020F0502020204030204"/>
                <a:ea typeface="+mn-ea"/>
                <a:cs typeface="+mn-cs"/>
              </a:rPr>
              <a:t>Traeger, A., &amp; McAuley 2013). </a:t>
            </a:r>
            <a:endParaRPr lang="de-CH" sz="1200" dirty="0"/>
          </a:p>
        </p:txBody>
      </p:sp>
      <p:sp>
        <p:nvSpPr>
          <p:cNvPr id="4" name="Fußzeilenplatzhalter 3">
            <a:extLst>
              <a:ext uri="{FF2B5EF4-FFF2-40B4-BE49-F238E27FC236}">
                <a16:creationId xmlns:a16="http://schemas.microsoft.com/office/drawing/2014/main" id="{E550CC09-CA95-4AA6-9A61-A0AA9C9C663A}"/>
              </a:ext>
            </a:extLst>
          </p:cNvPr>
          <p:cNvSpPr>
            <a:spLocks noGrp="1"/>
          </p:cNvSpPr>
          <p:nvPr>
            <p:ph type="ftr" sz="quarter" idx="11"/>
          </p:nvPr>
        </p:nvSpPr>
        <p:spPr>
          <a:xfrm>
            <a:off x="4196917" y="6307924"/>
            <a:ext cx="4114800" cy="365125"/>
          </a:xfrm>
        </p:spPr>
        <p:txBody>
          <a:bodyPr>
            <a:normAutofit/>
          </a:bodyPr>
          <a:lstStyle/>
          <a:p>
            <a:pPr algn="l">
              <a:spcAft>
                <a:spcPts val="600"/>
              </a:spcAft>
            </a:pPr>
            <a:r>
              <a:rPr lang="en-US" dirty="0">
                <a:solidFill>
                  <a:prstClr val="black">
                    <a:lumMod val="50000"/>
                    <a:lumOff val="50000"/>
                  </a:prstClr>
                </a:solidFill>
              </a:rPr>
              <a:t>Andreas Alt / </a:t>
            </a:r>
            <a:r>
              <a:rPr lang="en-US" dirty="0" err="1">
                <a:solidFill>
                  <a:prstClr val="black">
                    <a:lumMod val="50000"/>
                    <a:lumOff val="50000"/>
                  </a:prstClr>
                </a:solidFill>
              </a:rPr>
              <a:t>Sportclinic</a:t>
            </a:r>
            <a:r>
              <a:rPr lang="en-US" dirty="0">
                <a:solidFill>
                  <a:prstClr val="black">
                    <a:lumMod val="50000"/>
                    <a:lumOff val="50000"/>
                  </a:prstClr>
                </a:solidFill>
              </a:rPr>
              <a:t> Sihlcity / 2021</a:t>
            </a:r>
            <a:endParaRPr lang="de-CH" dirty="0">
              <a:solidFill>
                <a:prstClr val="black">
                  <a:lumMod val="50000"/>
                  <a:lumOff val="50000"/>
                </a:prstClr>
              </a:solidFill>
            </a:endParaRPr>
          </a:p>
        </p:txBody>
      </p:sp>
    </p:spTree>
    <p:extLst>
      <p:ext uri="{BB962C8B-B14F-4D97-AF65-F5344CB8AC3E}">
        <p14:creationId xmlns:p14="http://schemas.microsoft.com/office/powerpoint/2010/main" val="42401246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3952</Words>
  <Application>Microsoft Office PowerPoint</Application>
  <PresentationFormat>Breitbild</PresentationFormat>
  <Paragraphs>247</Paragraphs>
  <Slides>28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Calibri Light</vt:lpstr>
      <vt:lpstr>Symbol</vt:lpstr>
      <vt:lpstr>Office</vt:lpstr>
      <vt:lpstr>Der «akute, unspezifische Rückenschmerz» – Analyse, Therapie &amp; Nachsorge</vt:lpstr>
      <vt:lpstr>Entwickelt und vorgetragen von… </vt:lpstr>
      <vt:lpstr>Inhalt</vt:lpstr>
      <vt:lpstr>Was ist «acute non-specific back pain (ANLBP)»?</vt:lpstr>
      <vt:lpstr>Moderne Definition in Anlehnung an den «ANLBP»</vt:lpstr>
      <vt:lpstr>Hintergründe zum «ANLBP» </vt:lpstr>
      <vt:lpstr>Die Diagnose</vt:lpstr>
      <vt:lpstr>Physiotherapeutische Diagnose </vt:lpstr>
      <vt:lpstr>Risikoklassifizierung </vt:lpstr>
      <vt:lpstr>Originalversion STaRT Back Screening Tool</vt:lpstr>
      <vt:lpstr>Auswertung STaRT Back Screening Tool</vt:lpstr>
      <vt:lpstr>Konsequenzen für die Behandlung nach STarT Back</vt:lpstr>
      <vt:lpstr>Andere Optionen zur validierten Risikoklassifizierung</vt:lpstr>
      <vt:lpstr>Physiotherapeutische Diagnostik Teil 2</vt:lpstr>
      <vt:lpstr>Die «direkten» Ursachen für einen «ANLBP»</vt:lpstr>
      <vt:lpstr>Die «indirekten» Ursachen für einen ANLBP</vt:lpstr>
      <vt:lpstr>Die Therapie von ANLBP Rücken-beschwerden </vt:lpstr>
      <vt:lpstr>Die akute Therapie bei  ANLBP</vt:lpstr>
      <vt:lpstr>Übungen zur akuten Schmerzreduktion &amp; zur Widererlangung der alltäglichen Belastbarkeit</vt:lpstr>
      <vt:lpstr>Umsetzung der Übungen </vt:lpstr>
      <vt:lpstr>Was sollten Patient_in von Physiotherapeut_innen erwarten dürfen?</vt:lpstr>
      <vt:lpstr>Zur Vorbeugung von ANLBP</vt:lpstr>
      <vt:lpstr>Faktenübersicht zu ANLBP</vt:lpstr>
      <vt:lpstr>Häufige Fehlinterpretation der Ursache von ANLBP</vt:lpstr>
      <vt:lpstr>Fragen &amp; Antworten</vt:lpstr>
      <vt:lpstr>Weiterführende Literatur</vt:lpstr>
      <vt:lpstr>Literaturverzeichnis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SIC-PhyGang</dc:creator>
  <cp:lastModifiedBy>Andreas Alt</cp:lastModifiedBy>
  <cp:revision>162</cp:revision>
  <dcterms:created xsi:type="dcterms:W3CDTF">2021-07-06T14:28:09Z</dcterms:created>
  <dcterms:modified xsi:type="dcterms:W3CDTF">2021-12-08T20:02:03Z</dcterms:modified>
</cp:coreProperties>
</file>